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6" r:id="rId2"/>
    <p:sldId id="277" r:id="rId3"/>
    <p:sldId id="311" r:id="rId4"/>
    <p:sldId id="306" r:id="rId5"/>
    <p:sldId id="292" r:id="rId6"/>
    <p:sldId id="307" r:id="rId7"/>
    <p:sldId id="316" r:id="rId8"/>
    <p:sldId id="317" r:id="rId9"/>
    <p:sldId id="309" r:id="rId10"/>
    <p:sldId id="312" r:id="rId11"/>
    <p:sldId id="315" r:id="rId12"/>
    <p:sldId id="313" r:id="rId13"/>
    <p:sldId id="301" r:id="rId14"/>
  </p:sldIdLst>
  <p:sldSz cx="24382413" cy="13716000"/>
  <p:notesSz cx="6858000" cy="9144000"/>
  <p:defaultTextStyle>
    <a:defPPr>
      <a:defRPr lang="en-US"/>
    </a:defPPr>
    <a:lvl1pPr marL="0" algn="l" defTabSz="1828519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260" algn="l" defTabSz="1828519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519" algn="l" defTabSz="1828519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779" algn="l" defTabSz="1828519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7039" algn="l" defTabSz="1828519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1299" algn="l" defTabSz="1828519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5558" algn="l" defTabSz="1828519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9818" algn="l" defTabSz="1828519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4078" algn="l" defTabSz="1828519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AD7"/>
    <a:srgbClr val="EB4463"/>
    <a:srgbClr val="FF8B00"/>
    <a:srgbClr val="251E31"/>
    <a:srgbClr val="E22965"/>
    <a:srgbClr val="251F32"/>
    <a:srgbClr val="00DDD6"/>
    <a:srgbClr val="0047D6"/>
    <a:srgbClr val="D24ADD"/>
    <a:srgbClr val="A33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8"/>
    <p:restoredTop sz="86385"/>
  </p:normalViewPr>
  <p:slideViewPr>
    <p:cSldViewPr snapToGrid="0" snapToObjects="1">
      <p:cViewPr varScale="1">
        <p:scale>
          <a:sx n="46" d="100"/>
          <a:sy n="46" d="100"/>
        </p:scale>
        <p:origin x="35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41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A726B-FE39-2047-8DCC-8CAB773F2982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005E3-064C-084C-8910-DF972106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35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65FF-6AD1-FC48-AD4D-6A4E8DC1C820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958F4-F137-B440-B6AE-B063E43D6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519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914260" algn="l" defTabSz="1828519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828519" algn="l" defTabSz="1828519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2742779" algn="l" defTabSz="1828519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3657039" algn="l" defTabSz="1828519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4571299" algn="l" defTabSz="1828519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5485558" algn="l" defTabSz="1828519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6399818" algn="l" defTabSz="1828519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7314078" algn="l" defTabSz="1828519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958F4-F137-B440-B6AE-B063E43D63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0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58F4-F137-B440-B6AE-B063E43D63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1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58F4-F137-B440-B6AE-B063E43D63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58F4-F137-B440-B6AE-B063E43D63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58F4-F137-B440-B6AE-B063E43D63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d - Brand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0000" y="11178000"/>
            <a:ext cx="1016000" cy="635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159999" y="5532437"/>
            <a:ext cx="200628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d">
    <p:bg>
      <p:bgPr>
        <a:gradFill>
          <a:gsLst>
            <a:gs pos="0">
              <a:schemeClr val="bg1"/>
            </a:gs>
            <a:gs pos="100000">
              <a:srgbClr val="F6F6F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d - Branded - C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3206" y="11178000"/>
            <a:ext cx="1016000" cy="635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31206" y="2538000"/>
            <a:ext cx="7920000" cy="8640000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d - Unbrand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2538000"/>
            <a:ext cx="7920000" cy="8640000"/>
          </a:xfrm>
        </p:spPr>
        <p:txBody>
          <a:bodyPr anchor="ctr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BG">
    <p:bg>
      <p:bgPr>
        <a:solidFill>
          <a:srgbClr val="252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1206" y="2538000"/>
            <a:ext cx="7920000" cy="8640000"/>
          </a:xfrm>
        </p:spPr>
        <p:txBody>
          <a:bodyPr anchor="ctr">
            <a:normAutofit/>
          </a:bodyPr>
          <a:lstStyle>
            <a:lvl1pPr algn="ctr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late">
    <p:bg>
      <p:bgPr>
        <a:solidFill>
          <a:srgbClr val="252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2538000"/>
            <a:ext cx="7920000" cy="8640000"/>
          </a:xfrm>
        </p:spPr>
        <p:txBody>
          <a:bodyPr anchor="ctr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late - RHS">
    <p:bg>
      <p:bgPr>
        <a:solidFill>
          <a:srgbClr val="252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2538000"/>
            <a:ext cx="7920000" cy="8640000"/>
          </a:xfrm>
        </p:spPr>
        <p:txBody>
          <a:bodyPr anchor="ctr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668000" y="0"/>
            <a:ext cx="13714413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2538000"/>
            <a:ext cx="7920000" cy="8640000"/>
          </a:xfrm>
        </p:spPr>
        <p:txBody>
          <a:bodyPr anchor="ctr">
            <a:norm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666413" y="0"/>
            <a:ext cx="13716000" cy="137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457174" marR="0" lvl="0" indent="-457174" algn="l" defTabSz="1828695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9" y="2538000"/>
            <a:ext cx="20064569" cy="2049498"/>
          </a:xfrm>
        </p:spPr>
        <p:txBody>
          <a:bodyPr anchor="ctr">
            <a:norm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60000" y="4819972"/>
            <a:ext cx="20064568" cy="6912245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914347" indent="0">
              <a:buNone/>
              <a:defRPr>
                <a:solidFill>
                  <a:schemeClr val="tx1"/>
                </a:solidFill>
              </a:defRPr>
            </a:lvl2pPr>
            <a:lvl3pPr marL="1828695" indent="0">
              <a:buNone/>
              <a:defRPr>
                <a:solidFill>
                  <a:schemeClr val="tx1"/>
                </a:solidFill>
              </a:defRPr>
            </a:lvl3pPr>
            <a:lvl4pPr marL="2743042" indent="0">
              <a:buNone/>
              <a:defRPr>
                <a:solidFill>
                  <a:schemeClr val="tx1"/>
                </a:solidFill>
              </a:defRPr>
            </a:lvl4pPr>
            <a:lvl5pPr marL="365739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py - Ad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2538000"/>
            <a:ext cx="7920000" cy="8640000"/>
          </a:xfrm>
        </p:spPr>
        <p:txBody>
          <a:bodyPr anchor="ctr">
            <a:norm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722653" y="2538000"/>
            <a:ext cx="11499761" cy="863917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914347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2pPr>
            <a:lvl3pPr marL="1828695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3pPr>
            <a:lvl4pPr marL="2743042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4pPr>
            <a:lvl5pPr marL="365739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999" y="720000"/>
            <a:ext cx="200628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99" y="3600000"/>
            <a:ext cx="200628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25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4" r:id="rId3"/>
    <p:sldLayoutId id="2147483666" r:id="rId4"/>
    <p:sldLayoutId id="2147483668" r:id="rId5"/>
    <p:sldLayoutId id="2147483673" r:id="rId6"/>
    <p:sldLayoutId id="2147483663" r:id="rId7"/>
    <p:sldLayoutId id="2147483672" r:id="rId8"/>
    <p:sldLayoutId id="2147483667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695" rtl="0" eaLnBrk="1" latinLnBrk="0" hangingPunct="1">
        <a:lnSpc>
          <a:spcPct val="100000"/>
        </a:lnSpc>
        <a:spcBef>
          <a:spcPct val="0"/>
        </a:spcBef>
        <a:buNone/>
        <a:defRPr sz="80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1pPr>
    </p:titleStyle>
    <p:bodyStyle>
      <a:lvl1pPr marL="457174" indent="-457174" algn="l" defTabSz="1828695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1371521" indent="-457174" algn="l" defTabSz="182869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2285869" indent="-457174" algn="l" defTabSz="182869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3200216" indent="-457174" algn="l" defTabSz="182869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4114564" indent="-457174" algn="l" defTabSz="182869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5028913" indent="-457174" algn="l" defTabSz="18286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260" indent="-457174" algn="l" defTabSz="18286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07" indent="-457174" algn="l" defTabSz="18286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955" indent="-457174" algn="l" defTabSz="18286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9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47" algn="l" defTabSz="182869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95" algn="l" defTabSz="182869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43" algn="l" defTabSz="182869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90" algn="l" defTabSz="182869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37" algn="l" defTabSz="182869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086" algn="l" defTabSz="182869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34" algn="l" defTabSz="182869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781" algn="l" defTabSz="182869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BC92E00-D8B0-FC44-8849-09937F6C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214" y="4735268"/>
            <a:ext cx="20062800" cy="2651126"/>
          </a:xfrm>
        </p:spPr>
        <p:txBody>
          <a:bodyPr>
            <a:normAutofit/>
          </a:bodyPr>
          <a:lstStyle/>
          <a:p>
            <a:r>
              <a:rPr lang="en-US" sz="12000" dirty="0"/>
              <a:t>Nem akarok menedzser lenni!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12DC6D8-E794-F24C-91B0-0DA90596F4B0}"/>
              </a:ext>
            </a:extLst>
          </p:cNvPr>
          <p:cNvSpPr txBox="1">
            <a:spLocks/>
          </p:cNvSpPr>
          <p:nvPr/>
        </p:nvSpPr>
        <p:spPr>
          <a:xfrm>
            <a:off x="2066214" y="6517177"/>
            <a:ext cx="200628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6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dirty="0"/>
              <a:t>Erdődy-Nagy Zsombor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CC2889-398E-8346-8A94-0626C0A2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214" y="11476074"/>
            <a:ext cx="3467100" cy="609600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9C755285-D810-404B-BBB3-29A00EF22EC1}"/>
              </a:ext>
            </a:extLst>
          </p:cNvPr>
          <p:cNvSpPr txBox="1">
            <a:spLocks/>
          </p:cNvSpPr>
          <p:nvPr/>
        </p:nvSpPr>
        <p:spPr>
          <a:xfrm>
            <a:off x="11667414" y="6951785"/>
            <a:ext cx="5183672" cy="1781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6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sz="6000" i="1" dirty="0">
                <a:latin typeface="Comic Sans MS" panose="030F0902030302020204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(manager)</a:t>
            </a:r>
          </a:p>
        </p:txBody>
      </p:sp>
    </p:spTree>
    <p:extLst>
      <p:ext uri="{BB962C8B-B14F-4D97-AF65-F5344CB8AC3E}">
        <p14:creationId xmlns:p14="http://schemas.microsoft.com/office/powerpoint/2010/main" val="963890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FF8B00"/>
            </a:gs>
            <a:gs pos="0">
              <a:srgbClr val="E2296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E7890-6908-9E43-AC24-F3275C03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574" y="1534868"/>
            <a:ext cx="20062800" cy="2651126"/>
          </a:xfrm>
        </p:spPr>
        <p:txBody>
          <a:bodyPr>
            <a:normAutofit/>
          </a:bodyPr>
          <a:lstStyle/>
          <a:p>
            <a:r>
              <a:rPr lang="en-US" sz="12000"/>
              <a:t>A léc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565B0-E07E-F541-84A8-409EC0878939}"/>
              </a:ext>
            </a:extLst>
          </p:cNvPr>
          <p:cNvSpPr/>
          <p:nvPr/>
        </p:nvSpPr>
        <p:spPr>
          <a:xfrm>
            <a:off x="1517574" y="4937347"/>
            <a:ext cx="10256079" cy="83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Azonosak az elvárások az egész csapaton belül?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E112B-029B-2840-BED8-268AEFA720A0}"/>
              </a:ext>
            </a:extLst>
          </p:cNvPr>
          <p:cNvSpPr/>
          <p:nvPr/>
        </p:nvSpPr>
        <p:spPr>
          <a:xfrm>
            <a:off x="1517573" y="6858000"/>
            <a:ext cx="10256079" cy="24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Csapatok közti kalibráció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Példák, esetek megosztása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Rotáció</a:t>
            </a:r>
          </a:p>
        </p:txBody>
      </p:sp>
    </p:spTree>
    <p:extLst>
      <p:ext uri="{BB962C8B-B14F-4D97-AF65-F5344CB8AC3E}">
        <p14:creationId xmlns:p14="http://schemas.microsoft.com/office/powerpoint/2010/main" val="9150684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FF8B00"/>
            </a:gs>
            <a:gs pos="0">
              <a:srgbClr val="E2296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E7890-6908-9E43-AC24-F3275C03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574" y="1534868"/>
            <a:ext cx="20062800" cy="2651126"/>
          </a:xfrm>
        </p:spPr>
        <p:txBody>
          <a:bodyPr>
            <a:normAutofit/>
          </a:bodyPr>
          <a:lstStyle/>
          <a:p>
            <a:r>
              <a:rPr lang="en-US" sz="12000"/>
              <a:t>🍐.compareTo(🍎)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565B0-E07E-F541-84A8-409EC0878939}"/>
              </a:ext>
            </a:extLst>
          </p:cNvPr>
          <p:cNvSpPr/>
          <p:nvPr/>
        </p:nvSpPr>
        <p:spPr>
          <a:xfrm>
            <a:off x="1517574" y="4937347"/>
            <a:ext cx="15202883" cy="83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Hogyan mérjük össze különböző szerepek teljesítményét?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E112B-029B-2840-BED8-268AEFA720A0}"/>
              </a:ext>
            </a:extLst>
          </p:cNvPr>
          <p:cNvSpPr/>
          <p:nvPr/>
        </p:nvSpPr>
        <p:spPr>
          <a:xfrm>
            <a:off x="1517573" y="6858000"/>
            <a:ext cx="18555684" cy="16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Native Mobile Eng VS Distributed Systems Eng?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Data Engineer VS Web Frontend Eng?</a:t>
            </a:r>
          </a:p>
        </p:txBody>
      </p:sp>
    </p:spTree>
    <p:extLst>
      <p:ext uri="{BB962C8B-B14F-4D97-AF65-F5344CB8AC3E}">
        <p14:creationId xmlns:p14="http://schemas.microsoft.com/office/powerpoint/2010/main" val="2299428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FF8B00"/>
            </a:gs>
            <a:gs pos="0">
              <a:srgbClr val="E2296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E7890-6908-9E43-AC24-F3275C03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26" y="3023683"/>
            <a:ext cx="6418112" cy="2651126"/>
          </a:xfrm>
        </p:spPr>
        <p:txBody>
          <a:bodyPr>
            <a:normAutofit/>
          </a:bodyPr>
          <a:lstStyle/>
          <a:p>
            <a:r>
              <a:rPr lang="en-US"/>
              <a:t>Absztrakt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035543-D0F0-9640-A4FA-B9F509A32207}"/>
              </a:ext>
            </a:extLst>
          </p:cNvPr>
          <p:cNvSpPr/>
          <p:nvPr/>
        </p:nvSpPr>
        <p:spPr>
          <a:xfrm>
            <a:off x="1935126" y="1926772"/>
            <a:ext cx="7807777" cy="326570"/>
          </a:xfrm>
          <a:prstGeom prst="rect">
            <a:avLst/>
          </a:prstGeom>
          <a:solidFill>
            <a:srgbClr val="00B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B342E-8786-6A4A-923E-680470F08E8F}"/>
              </a:ext>
            </a:extLst>
          </p:cNvPr>
          <p:cNvSpPr/>
          <p:nvPr/>
        </p:nvSpPr>
        <p:spPr>
          <a:xfrm>
            <a:off x="9372662" y="1951257"/>
            <a:ext cx="12289115" cy="30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7459E8-69AC-2F42-83FE-E417B04B6F2B}"/>
              </a:ext>
            </a:extLst>
          </p:cNvPr>
          <p:cNvSpPr/>
          <p:nvPr/>
        </p:nvSpPr>
        <p:spPr>
          <a:xfrm>
            <a:off x="8768506" y="1485899"/>
            <a:ext cx="1208314" cy="120831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E2A7689-3D16-5E41-99B6-04F1FF62850E}"/>
              </a:ext>
            </a:extLst>
          </p:cNvPr>
          <p:cNvSpPr txBox="1">
            <a:spLocks/>
          </p:cNvSpPr>
          <p:nvPr/>
        </p:nvSpPr>
        <p:spPr>
          <a:xfrm>
            <a:off x="18182014" y="3023683"/>
            <a:ext cx="347976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6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/>
              <a:t>Konkrét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9EB00-D09E-0C40-BE90-334409D71C91}"/>
              </a:ext>
            </a:extLst>
          </p:cNvPr>
          <p:cNvSpPr/>
          <p:nvPr/>
        </p:nvSpPr>
        <p:spPr>
          <a:xfrm>
            <a:off x="1935127" y="6374261"/>
            <a:ext cx="9255388" cy="3328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Aktív részvétel a kódminőség magas szinten tartásában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Tesztelési kultúra terjesztése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Toborzási munka segítése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F7806-A87C-BF4F-BD14-B369E5ED7C29}"/>
              </a:ext>
            </a:extLst>
          </p:cNvPr>
          <p:cNvSpPr/>
          <p:nvPr/>
        </p:nvSpPr>
        <p:spPr>
          <a:xfrm>
            <a:off x="12660656" y="6353296"/>
            <a:ext cx="9001121" cy="24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5 code review / hét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Minimum 66.8% test coverage / PR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3 interjú hetente</a:t>
            </a:r>
          </a:p>
        </p:txBody>
      </p:sp>
    </p:spTree>
    <p:extLst>
      <p:ext uri="{BB962C8B-B14F-4D97-AF65-F5344CB8AC3E}">
        <p14:creationId xmlns:p14="http://schemas.microsoft.com/office/powerpoint/2010/main" val="41447512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3940-D7D7-C249-BE1C-63D337809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6789" y="2059029"/>
            <a:ext cx="14948834" cy="2148300"/>
          </a:xfrm>
        </p:spPr>
        <p:txBody>
          <a:bodyPr>
            <a:normAutofit/>
          </a:bodyPr>
          <a:lstStyle/>
          <a:p>
            <a:r>
              <a:rPr lang="en-US" sz="12000"/>
              <a:t>Q &amp; 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DD87E0-C998-AA4D-80C6-6F64F0E27F47}"/>
              </a:ext>
            </a:extLst>
          </p:cNvPr>
          <p:cNvSpPr txBox="1">
            <a:spLocks/>
          </p:cNvSpPr>
          <p:nvPr/>
        </p:nvSpPr>
        <p:spPr>
          <a:xfrm>
            <a:off x="2159806" y="5237016"/>
            <a:ext cx="20062800" cy="61015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18286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/>
              <a:t>Our Competency Framework:</a:t>
            </a:r>
          </a:p>
          <a:p>
            <a:r>
              <a:rPr lang="hu-HU">
                <a:solidFill>
                  <a:srgbClr val="00BAD7"/>
                </a:solidFill>
              </a:rPr>
              <a:t>https://goo.gl/ddS1qM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Engineering Blog: </a:t>
            </a:r>
            <a:r>
              <a:rPr lang="en-US">
                <a:solidFill>
                  <a:srgbClr val="00BAD7"/>
                </a:solidFill>
              </a:rPr>
              <a:t>https://medium.com/@SkyscannerEng</a:t>
            </a:r>
          </a:p>
        </p:txBody>
      </p:sp>
    </p:spTree>
    <p:extLst>
      <p:ext uri="{BB962C8B-B14F-4D97-AF65-F5344CB8AC3E}">
        <p14:creationId xmlns:p14="http://schemas.microsoft.com/office/powerpoint/2010/main" val="8742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e Future">
            <a:extLst>
              <a:ext uri="{FF2B5EF4-FFF2-40B4-BE49-F238E27FC236}">
                <a16:creationId xmlns:a16="http://schemas.microsoft.com/office/drawing/2014/main" id="{5249F330-8C28-7943-9CB5-A91609166CC5}"/>
              </a:ext>
            </a:extLst>
          </p:cNvPr>
          <p:cNvSpPr txBox="1"/>
          <p:nvPr/>
        </p:nvSpPr>
        <p:spPr>
          <a:xfrm>
            <a:off x="1712167" y="5883374"/>
            <a:ext cx="1036438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defRPr sz="12000" spc="-239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</a:lstStyle>
          <a:p>
            <a:r>
              <a:rPr lang="en-GB">
                <a:solidFill>
                  <a:srgbClr val="252033"/>
                </a:solidFill>
              </a:rPr>
              <a:t>Thanks!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20D2C-CA7F-3E4A-99E8-2019BB0B1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/>
              <a:t>Agenda 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419974-B9A1-364A-8A05-10D5530B83ED}"/>
              </a:ext>
            </a:extLst>
          </p:cNvPr>
          <p:cNvSpPr txBox="1"/>
          <p:nvPr/>
        </p:nvSpPr>
        <p:spPr>
          <a:xfrm>
            <a:off x="13101759" y="3422219"/>
            <a:ext cx="9568487" cy="687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err="1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Karrier fejlesztőként</a:t>
            </a:r>
            <a:endParaRPr lang="en-US" sz="6000">
              <a:solidFill>
                <a:srgbClr val="000000"/>
              </a:solidFill>
              <a:latin typeface="Source Sans Pro Light" panose="020B0403030403020204" pitchFamily="34" charset="77"/>
              <a:ea typeface="Source Sans Pro" charset="0"/>
              <a:cs typeface="Source Sans Pro" charset="0"/>
            </a:endParaRPr>
          </a:p>
          <a:p>
            <a:pPr>
              <a:lnSpc>
                <a:spcPct val="150000"/>
              </a:lnSpc>
            </a:pPr>
            <a:r>
              <a:rPr lang="en-US" sz="6000" err="1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Miért</a:t>
            </a:r>
            <a:r>
              <a:rPr lang="en-US" sz="6000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 </a:t>
            </a:r>
            <a:r>
              <a:rPr lang="en-US" sz="6000" err="1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fontos</a:t>
            </a:r>
            <a:r>
              <a:rPr lang="en-US" sz="6000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6000" err="1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Mit</a:t>
            </a:r>
            <a:r>
              <a:rPr lang="en-US" sz="6000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 </a:t>
            </a:r>
            <a:r>
              <a:rPr lang="en-US" sz="6000" err="1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tettünk</a:t>
            </a:r>
            <a:r>
              <a:rPr lang="en-US" sz="6000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 mi?</a:t>
            </a:r>
          </a:p>
          <a:p>
            <a:pPr>
              <a:lnSpc>
                <a:spcPct val="150000"/>
              </a:lnSpc>
            </a:pPr>
            <a:r>
              <a:rPr lang="en-US" sz="6000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Kihívások</a:t>
            </a:r>
          </a:p>
          <a:p>
            <a:pPr>
              <a:lnSpc>
                <a:spcPct val="150000"/>
              </a:lnSpc>
            </a:pPr>
            <a:r>
              <a:rPr lang="en-US" sz="6000">
                <a:solidFill>
                  <a:srgbClr val="000000"/>
                </a:solidFill>
                <a:latin typeface="Source Sans Pro Light" panose="020B0403030403020204" pitchFamily="34" charset="77"/>
                <a:ea typeface="Source Sans Pro" charset="0"/>
                <a:cs typeface="Source Sans Pro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567866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e 1">
            <a:extLst>
              <a:ext uri="{FF2B5EF4-FFF2-40B4-BE49-F238E27FC236}">
                <a16:creationId xmlns:a16="http://schemas.microsoft.com/office/drawing/2014/main" id="{BC092F78-23A3-8341-90F6-C69F66B9C3BF}"/>
              </a:ext>
            </a:extLst>
          </p:cNvPr>
          <p:cNvSpPr/>
          <p:nvPr/>
        </p:nvSpPr>
        <p:spPr>
          <a:xfrm>
            <a:off x="-9766010" y="2278159"/>
            <a:ext cx="21169351" cy="21169351"/>
          </a:xfrm>
          <a:prstGeom prst="pie">
            <a:avLst>
              <a:gd name="adj1" fmla="val 16202957"/>
              <a:gd name="adj2" fmla="val 9634"/>
            </a:avLst>
          </a:prstGeom>
          <a:noFill/>
          <a:ln>
            <a:solidFill>
              <a:srgbClr val="524B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DE5DE-D22A-E144-8D2C-34FA1F34D0DC}"/>
              </a:ext>
            </a:extLst>
          </p:cNvPr>
          <p:cNvCxnSpPr>
            <a:cxnSpLocks/>
          </p:cNvCxnSpPr>
          <p:nvPr/>
        </p:nvCxnSpPr>
        <p:spPr>
          <a:xfrm flipV="1">
            <a:off x="2718109" y="1105786"/>
            <a:ext cx="9849575" cy="9764764"/>
          </a:xfrm>
          <a:prstGeom prst="line">
            <a:avLst/>
          </a:prstGeom>
          <a:ln w="50800">
            <a:solidFill>
              <a:srgbClr val="524B6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07831-F7B3-8944-958A-642E52B414E3}"/>
              </a:ext>
            </a:extLst>
          </p:cNvPr>
          <p:cNvSpPr/>
          <p:nvPr/>
        </p:nvSpPr>
        <p:spPr>
          <a:xfrm rot="18900000">
            <a:off x="2831098" y="9252711"/>
            <a:ext cx="2250960" cy="793632"/>
          </a:xfrm>
          <a:prstGeom prst="roundRect">
            <a:avLst>
              <a:gd name="adj" fmla="val 50000"/>
            </a:avLst>
          </a:prstGeom>
          <a:solidFill>
            <a:srgbClr val="CD2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latin typeface="Source Sans Pro" charset="0"/>
                <a:ea typeface="Source Sans Pro" charset="0"/>
                <a:cs typeface="Source Sans Pro" charset="0"/>
              </a:rPr>
              <a:t>Dev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FC7C684-8AAF-E245-A4A7-83627C0F461D}"/>
              </a:ext>
            </a:extLst>
          </p:cNvPr>
          <p:cNvSpPr/>
          <p:nvPr/>
        </p:nvSpPr>
        <p:spPr>
          <a:xfrm rot="18900000">
            <a:off x="5636849" y="6204587"/>
            <a:ext cx="2692847" cy="793632"/>
          </a:xfrm>
          <a:prstGeom prst="roundRect">
            <a:avLst>
              <a:gd name="adj" fmla="val 50000"/>
            </a:avLst>
          </a:prstGeom>
          <a:solidFill>
            <a:srgbClr val="FF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latin typeface="Source Sans Pro" charset="0"/>
                <a:ea typeface="Source Sans Pro" charset="0"/>
                <a:cs typeface="Source Sans Pro" charset="0"/>
              </a:rPr>
              <a:t>Team Lead 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547A1AD-C869-8F44-8641-3A6C53D110BE}"/>
              </a:ext>
            </a:extLst>
          </p:cNvPr>
          <p:cNvSpPr/>
          <p:nvPr/>
        </p:nvSpPr>
        <p:spPr>
          <a:xfrm rot="18900000">
            <a:off x="8159979" y="2806702"/>
            <a:ext cx="4562599" cy="793632"/>
          </a:xfrm>
          <a:prstGeom prst="roundRect">
            <a:avLst>
              <a:gd name="adj" fmla="val 50000"/>
            </a:avLst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latin typeface="Source Sans Pro" charset="0"/>
                <a:ea typeface="Source Sans Pro" charset="0"/>
                <a:cs typeface="Source Sans Pro" charset="0"/>
              </a:rPr>
              <a:t>Engineering Manager ?</a:t>
            </a:r>
          </a:p>
        </p:txBody>
      </p:sp>
      <p:sp>
        <p:nvSpPr>
          <p:cNvPr id="11" name="Pie 10">
            <a:extLst>
              <a:ext uri="{FF2B5EF4-FFF2-40B4-BE49-F238E27FC236}">
                <a16:creationId xmlns:a16="http://schemas.microsoft.com/office/drawing/2014/main" id="{F6EC6BD3-3561-D148-AEA1-41A3948D1381}"/>
              </a:ext>
            </a:extLst>
          </p:cNvPr>
          <p:cNvSpPr/>
          <p:nvPr/>
        </p:nvSpPr>
        <p:spPr>
          <a:xfrm>
            <a:off x="-5431902" y="6612267"/>
            <a:ext cx="12501137" cy="12501137"/>
          </a:xfrm>
          <a:prstGeom prst="pie">
            <a:avLst>
              <a:gd name="adj1" fmla="val 16202957"/>
              <a:gd name="adj2" fmla="val 9634"/>
            </a:avLst>
          </a:prstGeom>
          <a:noFill/>
          <a:ln>
            <a:solidFill>
              <a:srgbClr val="524B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413B30-6E99-8941-8EBD-0C83BC534BA3}"/>
              </a:ext>
            </a:extLst>
          </p:cNvPr>
          <p:cNvSpPr txBox="1">
            <a:spLocks/>
          </p:cNvSpPr>
          <p:nvPr/>
        </p:nvSpPr>
        <p:spPr>
          <a:xfrm>
            <a:off x="1007434" y="11196111"/>
            <a:ext cx="1341216" cy="1388921"/>
          </a:xfrm>
          <a:prstGeom prst="rect">
            <a:avLst/>
          </a:prstGeom>
        </p:spPr>
        <p:txBody>
          <a:bodyPr/>
          <a:lstStyle>
            <a:lvl1pPr algn="l" defTabSz="18286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sz="9600" b="1">
                <a:solidFill>
                  <a:schemeClr val="bg1"/>
                </a:solidFill>
                <a:latin typeface="Source Sans Pro" panose="020B0503030403020204" pitchFamily="34" charset="77"/>
              </a:rPr>
              <a:t>👩‍💻</a:t>
            </a:r>
            <a:endParaRPr lang="en-US" sz="9600" b="1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6" name="The Future">
            <a:extLst>
              <a:ext uri="{FF2B5EF4-FFF2-40B4-BE49-F238E27FC236}">
                <a16:creationId xmlns:a16="http://schemas.microsoft.com/office/drawing/2014/main" id="{937531B1-48FD-2D43-8564-DE54A9E5FEE4}"/>
              </a:ext>
            </a:extLst>
          </p:cNvPr>
          <p:cNvSpPr txBox="1"/>
          <p:nvPr/>
        </p:nvSpPr>
        <p:spPr>
          <a:xfrm>
            <a:off x="11403341" y="5626777"/>
            <a:ext cx="131318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defRPr sz="12000" spc="-239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</a:lstStyle>
          <a:p>
            <a:r>
              <a:rPr lang="en-GB" dirty="0"/>
              <a:t>Karrier fejlesztőként?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82D2-C46F-C643-B112-DDAF39159D40}"/>
              </a:ext>
            </a:extLst>
          </p:cNvPr>
          <p:cNvSpPr txBox="1"/>
          <p:nvPr/>
        </p:nvSpPr>
        <p:spPr>
          <a:xfrm>
            <a:off x="2790092" y="8182708"/>
            <a:ext cx="1847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1C56B-0CDC-D341-B473-C2A6596939E0}"/>
              </a:ext>
            </a:extLst>
          </p:cNvPr>
          <p:cNvSpPr txBox="1"/>
          <p:nvPr/>
        </p:nvSpPr>
        <p:spPr>
          <a:xfrm>
            <a:off x="336884" y="12585032"/>
            <a:ext cx="1847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18BC8-AA3D-DB4A-91B8-BA590F00BF00}"/>
              </a:ext>
            </a:extLst>
          </p:cNvPr>
          <p:cNvSpPr txBox="1"/>
          <p:nvPr/>
        </p:nvSpPr>
        <p:spPr>
          <a:xfrm>
            <a:off x="3489158" y="13138484"/>
            <a:ext cx="1847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6351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ladislav-klapin-316711-unsplash.jpg" descr="vladislav-klapin-316711-unsplash.jpg">
            <a:extLst>
              <a:ext uri="{FF2B5EF4-FFF2-40B4-BE49-F238E27FC236}">
                <a16:creationId xmlns:a16="http://schemas.microsoft.com/office/drawing/2014/main" id="{EE587363-688D-7041-8BDB-9A3FD2377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28459" t="19795" b="19918"/>
          <a:stretch/>
        </p:blipFill>
        <p:spPr>
          <a:xfrm>
            <a:off x="-1" y="0"/>
            <a:ext cx="2438241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78E935-4B1F-3949-9CB3-1C75CAA2751A}"/>
              </a:ext>
            </a:extLst>
          </p:cNvPr>
          <p:cNvSpPr txBox="1"/>
          <p:nvPr/>
        </p:nvSpPr>
        <p:spPr>
          <a:xfrm>
            <a:off x="14350401" y="5609293"/>
            <a:ext cx="10032013" cy="133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Attól függ…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6C5ED4-34C0-394F-A4FD-A63B5E49EA52}"/>
              </a:ext>
            </a:extLst>
          </p:cNvPr>
          <p:cNvSpPr txBox="1">
            <a:spLocks/>
          </p:cNvSpPr>
          <p:nvPr/>
        </p:nvSpPr>
        <p:spPr>
          <a:xfrm>
            <a:off x="14350401" y="2645136"/>
            <a:ext cx="10032012" cy="3629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6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/>
              <a:t>Ezt szerettük volna?</a:t>
            </a:r>
          </a:p>
        </p:txBody>
      </p:sp>
    </p:spTree>
    <p:extLst>
      <p:ext uri="{BB962C8B-B14F-4D97-AF65-F5344CB8AC3E}">
        <p14:creationId xmlns:p14="http://schemas.microsoft.com/office/powerpoint/2010/main" val="167633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78E935-4B1F-3949-9CB3-1C75CAA2751A}"/>
              </a:ext>
            </a:extLst>
          </p:cNvPr>
          <p:cNvSpPr txBox="1"/>
          <p:nvPr/>
        </p:nvSpPr>
        <p:spPr>
          <a:xfrm rot="21013269">
            <a:off x="785983" y="3454897"/>
            <a:ext cx="14268648" cy="13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Mit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kell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tennem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 a </a:t>
            </a: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következő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szinthez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? 🤔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6C5ED4-34C0-394F-A4FD-A63B5E49EA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382413" cy="3629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6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algn="ctr"/>
            <a:r>
              <a:rPr lang="en-US" sz="12000" err="1"/>
              <a:t>Miért</a:t>
            </a:r>
            <a:r>
              <a:rPr lang="en-US" sz="12000"/>
              <a:t> </a:t>
            </a:r>
            <a:r>
              <a:rPr lang="en-US" sz="12000" err="1"/>
              <a:t>fontos</a:t>
            </a:r>
            <a:r>
              <a:rPr lang="en-US" sz="1200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55C7A-CE78-A348-AE44-350E1B017305}"/>
              </a:ext>
            </a:extLst>
          </p:cNvPr>
          <p:cNvSpPr txBox="1"/>
          <p:nvPr/>
        </p:nvSpPr>
        <p:spPr>
          <a:xfrm rot="20418798">
            <a:off x="441113" y="7502079"/>
            <a:ext cx="19194677" cy="13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…és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 ha </a:t>
            </a: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nem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érdekel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 a </a:t>
            </a: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menedzsment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? 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43C8C-29B8-4C48-895F-5F52C2C0D0F1}"/>
              </a:ext>
            </a:extLst>
          </p:cNvPr>
          <p:cNvSpPr txBox="1"/>
          <p:nvPr/>
        </p:nvSpPr>
        <p:spPr>
          <a:xfrm rot="971105">
            <a:off x="10032754" y="6387005"/>
            <a:ext cx="14521704" cy="13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A X </a:t>
            </a: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miért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lépett</a:t>
            </a: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 </a:t>
            </a:r>
            <a:r>
              <a:rPr lang="en-US" sz="6000" err="1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előbbre</a:t>
            </a:r>
            <a:r>
              <a:rPr lang="en-US" sz="600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 és a Y miért nem? 🤷‍♀️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3F08A-3C15-474A-B924-CEE6E303FEBF}"/>
              </a:ext>
            </a:extLst>
          </p:cNvPr>
          <p:cNvSpPr txBox="1"/>
          <p:nvPr/>
        </p:nvSpPr>
        <p:spPr>
          <a:xfrm>
            <a:off x="8566263" y="9700441"/>
            <a:ext cx="19194677" cy="271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A következő körben tuti principal leszek</a:t>
            </a:r>
          </a:p>
          <a:p>
            <a:pPr>
              <a:lnSpc>
                <a:spcPct val="150000"/>
              </a:lnSpc>
            </a:pPr>
            <a:r>
              <a:rPr lang="en-US" sz="600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… hát mégsem 😤</a:t>
            </a:r>
            <a:endParaRPr lang="en-US" sz="6000" dirty="0">
              <a:solidFill>
                <a:schemeClr val="bg1"/>
              </a:solidFill>
              <a:latin typeface="Source Sans Pro" panose="020B0503030403020204" pitchFamily="34" charset="77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90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0047D6"/>
            </a:gs>
            <a:gs pos="0">
              <a:srgbClr val="00DDD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E7890-6908-9E43-AC24-F3275C03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214" y="4735268"/>
            <a:ext cx="20062800" cy="2651126"/>
          </a:xfrm>
        </p:spPr>
        <p:txBody>
          <a:bodyPr>
            <a:normAutofit/>
          </a:bodyPr>
          <a:lstStyle/>
          <a:p>
            <a:r>
              <a:rPr lang="en-US" sz="12000"/>
              <a:t>Mit tettünk mi?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43A08-B95E-A14B-A652-BE6DB6A26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14" y="11476074"/>
            <a:ext cx="3467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74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0047D6"/>
            </a:gs>
            <a:gs pos="0">
              <a:srgbClr val="00DDD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E7890-6908-9E43-AC24-F3275C03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442" y="1251840"/>
            <a:ext cx="20062800" cy="2651126"/>
          </a:xfrm>
        </p:spPr>
        <p:txBody>
          <a:bodyPr>
            <a:normAutofit/>
          </a:bodyPr>
          <a:lstStyle/>
          <a:p>
            <a:r>
              <a:rPr lang="en-US" sz="12000"/>
              <a:t>Competency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2005BB-8A92-4B46-8C0F-DCC5F1F55C0A}"/>
              </a:ext>
            </a:extLst>
          </p:cNvPr>
          <p:cNvSpPr/>
          <p:nvPr/>
        </p:nvSpPr>
        <p:spPr>
          <a:xfrm>
            <a:off x="3222170" y="4354286"/>
            <a:ext cx="19376571" cy="213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/>
              <a:t>Core Competencies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508DC-E1B6-CE4F-8205-D3CE9089A5BB}"/>
              </a:ext>
            </a:extLst>
          </p:cNvPr>
          <p:cNvSpPr/>
          <p:nvPr/>
        </p:nvSpPr>
        <p:spPr>
          <a:xfrm>
            <a:off x="3222171" y="6487886"/>
            <a:ext cx="19376572" cy="2133600"/>
          </a:xfrm>
          <a:prstGeom prst="rect">
            <a:avLst/>
          </a:prstGeom>
          <a:solidFill>
            <a:srgbClr val="FF8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/>
              <a:t>Discipline Specific Competencies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FDB63-A0BD-3745-AC91-20F01F071B6D}"/>
              </a:ext>
            </a:extLst>
          </p:cNvPr>
          <p:cNvSpPr/>
          <p:nvPr/>
        </p:nvSpPr>
        <p:spPr>
          <a:xfrm>
            <a:off x="3222170" y="8621486"/>
            <a:ext cx="19376571" cy="3842674"/>
          </a:xfrm>
          <a:prstGeom prst="rect">
            <a:avLst/>
          </a:prstGeom>
          <a:solidFill>
            <a:srgbClr val="EB4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6000"/>
              <a:t>+1 Major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6D317-1A7F-A64E-A554-6ECBF7AB6FF3}"/>
              </a:ext>
            </a:extLst>
          </p:cNvPr>
          <p:cNvSpPr/>
          <p:nvPr/>
        </p:nvSpPr>
        <p:spPr>
          <a:xfrm>
            <a:off x="3614057" y="9884229"/>
            <a:ext cx="6139543" cy="22206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/>
              <a:t>Individual</a:t>
            </a:r>
          </a:p>
          <a:p>
            <a:pPr algn="ctr"/>
            <a:r>
              <a:rPr lang="hu-HU" sz="6000"/>
              <a:t>Contribution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055CC0-5B25-3241-BDA0-C34A77771191}"/>
              </a:ext>
            </a:extLst>
          </p:cNvPr>
          <p:cNvSpPr/>
          <p:nvPr/>
        </p:nvSpPr>
        <p:spPr>
          <a:xfrm>
            <a:off x="9753600" y="9878778"/>
            <a:ext cx="6139543" cy="22206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/>
              <a:t>People</a:t>
            </a:r>
          </a:p>
          <a:p>
            <a:pPr algn="ctr"/>
            <a:r>
              <a:rPr lang="hu-HU" sz="6000"/>
              <a:t>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9053A-0650-F24A-8C04-DF8801F01C6B}"/>
              </a:ext>
            </a:extLst>
          </p:cNvPr>
          <p:cNvSpPr/>
          <p:nvPr/>
        </p:nvSpPr>
        <p:spPr>
          <a:xfrm>
            <a:off x="15893143" y="9878778"/>
            <a:ext cx="6139543" cy="22206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/>
              <a:t>Business</a:t>
            </a:r>
          </a:p>
          <a:p>
            <a:pPr algn="ctr"/>
            <a:r>
              <a:rPr lang="hu-HU" sz="600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89630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0047D6"/>
            </a:gs>
            <a:gs pos="0">
              <a:srgbClr val="00DDD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E7890-6908-9E43-AC24-F3275C03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442" y="3889104"/>
            <a:ext cx="10908764" cy="751132"/>
          </a:xfrm>
        </p:spPr>
        <p:txBody>
          <a:bodyPr>
            <a:normAutofit/>
          </a:bodyPr>
          <a:lstStyle/>
          <a:p>
            <a:r>
              <a:rPr lang="en-US" sz="4000" b="1"/>
              <a:t>INDIVIDUAL CONTRIBUTOR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74264BA-FEBE-E549-964A-AA361BF4E8D0}"/>
              </a:ext>
            </a:extLst>
          </p:cNvPr>
          <p:cNvSpPr txBox="1">
            <a:spLocks/>
          </p:cNvSpPr>
          <p:nvPr/>
        </p:nvSpPr>
        <p:spPr>
          <a:xfrm>
            <a:off x="1282442" y="507500"/>
            <a:ext cx="10908764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6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sz="12000"/>
              <a:t>Majors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7194C-3E9A-974A-91E9-8C5B29C8B2F4}"/>
              </a:ext>
            </a:extLst>
          </p:cNvPr>
          <p:cNvSpPr/>
          <p:nvPr/>
        </p:nvSpPr>
        <p:spPr>
          <a:xfrm>
            <a:off x="1282442" y="5429851"/>
            <a:ext cx="9255388" cy="24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You operate in a self-directed way to solve a highly complex technical challenge in an area of subject matter expertise.</a:t>
            </a:r>
            <a:endParaRPr lang="en-US" sz="3600" dirty="0">
              <a:solidFill>
                <a:schemeClr val="bg1"/>
              </a:solidFill>
              <a:latin typeface="Source Sans Pro" panose="020B0503030403020204" pitchFamily="34" charset="77"/>
              <a:ea typeface="Source Sans Pro" charset="0"/>
              <a:cs typeface="Source Sans Pro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1F8B17C-6EAA-104B-96DD-66AA52F68377}"/>
              </a:ext>
            </a:extLst>
          </p:cNvPr>
          <p:cNvSpPr txBox="1">
            <a:spLocks/>
          </p:cNvSpPr>
          <p:nvPr/>
        </p:nvSpPr>
        <p:spPr>
          <a:xfrm>
            <a:off x="12191206" y="3889104"/>
            <a:ext cx="10908764" cy="751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6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sz="4000" b="1"/>
              <a:t>MANAGER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E4D05-7AF7-3848-AE29-E8323EF00E9C}"/>
              </a:ext>
            </a:extLst>
          </p:cNvPr>
          <p:cNvSpPr/>
          <p:nvPr/>
        </p:nvSpPr>
        <p:spPr>
          <a:xfrm>
            <a:off x="12191206" y="5429851"/>
            <a:ext cx="9255388" cy="16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You adapt your approach, providing the right level of support to enable people to grow. </a:t>
            </a:r>
            <a:endParaRPr lang="en-US" sz="3600" dirty="0">
              <a:solidFill>
                <a:schemeClr val="bg1"/>
              </a:solidFill>
              <a:latin typeface="Source Sans Pro" panose="020B0503030403020204" pitchFamily="34" charset="77"/>
              <a:ea typeface="Source Sans Pro" charset="0"/>
              <a:cs typeface="Source Sans Pr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DFF041-B1E7-B647-A00A-A80962E2F3AE}"/>
              </a:ext>
            </a:extLst>
          </p:cNvPr>
          <p:cNvSpPr/>
          <p:nvPr/>
        </p:nvSpPr>
        <p:spPr>
          <a:xfrm>
            <a:off x="1282442" y="9152823"/>
            <a:ext cx="9255388" cy="24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You will be a technical authority in your teams – who will look to you to guide the solutions to the complex problems across multiple services.</a:t>
            </a:r>
            <a:endParaRPr lang="en-US" sz="3600" dirty="0">
              <a:solidFill>
                <a:schemeClr val="bg1"/>
              </a:solidFill>
              <a:latin typeface="Source Sans Pro" panose="020B0503030403020204" pitchFamily="34" charset="77"/>
              <a:ea typeface="Source Sans Pro" charset="0"/>
              <a:cs typeface="Source Sans Pro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C2C7A1-329A-0148-9C0C-5F420F5CED72}"/>
              </a:ext>
            </a:extLst>
          </p:cNvPr>
          <p:cNvSpPr/>
          <p:nvPr/>
        </p:nvSpPr>
        <p:spPr>
          <a:xfrm>
            <a:off x="12191206" y="9152823"/>
            <a:ext cx="9255388" cy="24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3600" dirty="0">
                <a:solidFill>
                  <a:schemeClr val="bg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You input into decisions regarding size and skills mix of the team and participate in the hiring process.</a:t>
            </a:r>
            <a:endParaRPr lang="en-US" sz="3600" dirty="0">
              <a:solidFill>
                <a:schemeClr val="bg1"/>
              </a:solidFill>
              <a:latin typeface="Source Sans Pro" panose="020B0503030403020204" pitchFamily="34" charset="77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17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FF8B00"/>
            </a:gs>
            <a:gs pos="0">
              <a:srgbClr val="E2296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E7890-6908-9E43-AC24-F3275C03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214" y="4735268"/>
            <a:ext cx="20062800" cy="2651126"/>
          </a:xfrm>
        </p:spPr>
        <p:txBody>
          <a:bodyPr>
            <a:normAutofit/>
          </a:bodyPr>
          <a:lstStyle/>
          <a:p>
            <a:r>
              <a:rPr lang="en-US" sz="12000"/>
              <a:t>Kihívások</a:t>
            </a:r>
          </a:p>
        </p:txBody>
      </p:sp>
    </p:spTree>
    <p:extLst>
      <p:ext uri="{BB962C8B-B14F-4D97-AF65-F5344CB8AC3E}">
        <p14:creationId xmlns:p14="http://schemas.microsoft.com/office/powerpoint/2010/main" val="31143105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Skyscanner">
      <a:dk1>
        <a:srgbClr val="242033"/>
      </a:dk1>
      <a:lt1>
        <a:srgbClr val="FFFFFF"/>
      </a:lt1>
      <a:dk2>
        <a:srgbClr val="3B344B"/>
      </a:dk2>
      <a:lt2>
        <a:srgbClr val="E7E6E6"/>
      </a:lt2>
      <a:accent1>
        <a:srgbClr val="00B2D6"/>
      </a:accent1>
      <a:accent2>
        <a:srgbClr val="00D775"/>
      </a:accent2>
      <a:accent3>
        <a:srgbClr val="FFD345"/>
      </a:accent3>
      <a:accent4>
        <a:srgbClr val="FF8800"/>
      </a:accent4>
      <a:accent5>
        <a:srgbClr val="FF5451"/>
      </a:accent5>
      <a:accent6>
        <a:srgbClr val="6655CC"/>
      </a:accent6>
      <a:hlink>
        <a:srgbClr val="00B2D6"/>
      </a:hlink>
      <a:folHlink>
        <a:srgbClr val="00B2D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2287</TotalTime>
  <Words>303</Words>
  <Application>Microsoft Macintosh PowerPoint</Application>
  <PresentationFormat>Custom</PresentationFormat>
  <Paragraphs>70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Source Sans Pro</vt:lpstr>
      <vt:lpstr>Source Sans Pro ExtraLight</vt:lpstr>
      <vt:lpstr>Source Sans Pro Light</vt:lpstr>
      <vt:lpstr>Office Theme</vt:lpstr>
      <vt:lpstr>Nem akarok menedzser lenni!</vt:lpstr>
      <vt:lpstr>Agenda 📖</vt:lpstr>
      <vt:lpstr>PowerPoint Presentation</vt:lpstr>
      <vt:lpstr>PowerPoint Presentation</vt:lpstr>
      <vt:lpstr>PowerPoint Presentation</vt:lpstr>
      <vt:lpstr>Mit tettünk mi?</vt:lpstr>
      <vt:lpstr>Competency Framework</vt:lpstr>
      <vt:lpstr>INDIVIDUAL CONTRIBUTOR </vt:lpstr>
      <vt:lpstr>Kihívások</vt:lpstr>
      <vt:lpstr>A léc</vt:lpstr>
      <vt:lpstr>🍐.compareTo(🍎)</vt:lpstr>
      <vt:lpstr>Absztrakt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Riley</dc:creator>
  <cp:lastModifiedBy>Zsombor Erdody-Nagy</cp:lastModifiedBy>
  <cp:revision>821</cp:revision>
  <dcterms:created xsi:type="dcterms:W3CDTF">2017-10-11T11:19:47Z</dcterms:created>
  <dcterms:modified xsi:type="dcterms:W3CDTF">2018-11-21T05:28:10Z</dcterms:modified>
</cp:coreProperties>
</file>