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handoutMasterIdLst>
    <p:handoutMasterId r:id="rId17"/>
  </p:handoutMasterIdLst>
  <p:sldIdLst>
    <p:sldId id="292" r:id="rId2"/>
    <p:sldId id="282" r:id="rId3"/>
    <p:sldId id="260" r:id="rId4"/>
    <p:sldId id="283" r:id="rId5"/>
    <p:sldId id="263" r:id="rId6"/>
    <p:sldId id="264" r:id="rId7"/>
    <p:sldId id="290" r:id="rId8"/>
    <p:sldId id="284" r:id="rId9"/>
    <p:sldId id="286" r:id="rId10"/>
    <p:sldId id="288" r:id="rId11"/>
    <p:sldId id="287" r:id="rId12"/>
    <p:sldId id="285" r:id="rId13"/>
    <p:sldId id="291"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39">
          <p15:clr>
            <a:srgbClr val="A4A3A4"/>
          </p15:clr>
        </p15:guide>
        <p15:guide id="4" orient="horz" pos="505">
          <p15:clr>
            <a:srgbClr val="A4A3A4"/>
          </p15:clr>
        </p15:guide>
        <p15:guide id="5" orient="horz" pos="1165">
          <p15:clr>
            <a:srgbClr val="A4A3A4"/>
          </p15:clr>
        </p15:guide>
        <p15:guide id="6" orient="horz" pos="3903">
          <p15:clr>
            <a:srgbClr val="A4A3A4"/>
          </p15:clr>
        </p15:guide>
        <p15:guide id="7" pos="7400">
          <p15:clr>
            <a:srgbClr val="A4A3A4"/>
          </p15:clr>
        </p15:guide>
        <p15:guide id="8" pos="1025">
          <p15:clr>
            <a:srgbClr val="A4A3A4"/>
          </p15:clr>
        </p15:guide>
        <p15:guide id="9" pos="6697">
          <p15:clr>
            <a:srgbClr val="A4A3A4"/>
          </p15:clr>
        </p15:guide>
        <p15:guide id="10" pos="42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7752061-5463-48E6-A297-43E0E91C0267}">
  <a:tblStyle styleId="{0817EA92-75D0-4044-A80A-286907CE0DDB}" styleName="GE Ruled Table">
    <a:wholeTbl>
      <a:tcTxStyle>
        <a:fontRef idx="minor">
          <a:prstClr val="black"/>
        </a:fontRef>
        <a:schemeClr val="accent2"/>
      </a:tcTxStyle>
      <a:tcStyle>
        <a:tcBdr>
          <a:left>
            <a:ln w="0" cmpd="sng">
              <a:solidFill>
                <a:schemeClr val="bg1"/>
              </a:solidFill>
            </a:ln>
          </a:left>
          <a:right>
            <a:ln w="0" cmpd="sng">
              <a:solidFill>
                <a:schemeClr val="bg1"/>
              </a:solidFill>
            </a:ln>
          </a:right>
          <a:top>
            <a:ln w="19050" cmpd="sng">
              <a:gradFill>
                <a:gsLst>
                  <a:gs pos="0">
                    <a:schemeClr val="bg1"/>
                  </a:gs>
                  <a:gs pos="25000">
                    <a:srgbClr val="B7E6FF"/>
                  </a:gs>
                  <a:gs pos="100000">
                    <a:schemeClr val="accent3"/>
                  </a:gs>
                </a:gsLst>
                <a:lin ang="0" scaled="0"/>
              </a:gradFill>
            </a:ln>
          </a:top>
          <a:bottom>
            <a:ln w="0" cmpd="sng">
              <a:solidFill>
                <a:schemeClr val="bg1"/>
              </a:solidFill>
            </a:ln>
          </a:bottom>
          <a:insideH>
            <a:ln w="19050" cmpd="sng">
              <a:gradFill>
                <a:gsLst>
                  <a:gs pos="0">
                    <a:schemeClr val="bg1"/>
                  </a:gs>
                  <a:gs pos="25000">
                    <a:srgbClr val="B7E6FF"/>
                  </a:gs>
                  <a:gs pos="100000">
                    <a:schemeClr val="accent3"/>
                  </a:gs>
                </a:gsLst>
                <a:lin ang="0" scaled="0"/>
              </a:gradFill>
            </a:ln>
          </a:insideH>
          <a:insideV>
            <a:ln w="0" cmpd="sng">
              <a:solidFill>
                <a:schemeClr val="bg1"/>
              </a:solidFill>
            </a:ln>
          </a:insideV>
        </a:tcBdr>
      </a:tcStyle>
    </a:wholeTbl>
    <a:band1H>
      <a:tcStyle>
        <a:tcBdr/>
      </a:tcStyle>
    </a:band1H>
    <a:band2H>
      <a:tcStyle>
        <a:tcBdr/>
      </a:tcStyle>
    </a:band2H>
    <a:band1V>
      <a:tcStyle>
        <a:tcBdr/>
      </a:tcStyle>
    </a:band1V>
    <a:band2V>
      <a:tcStyle>
        <a:tcBdr/>
      </a:tcStyle>
    </a:band2V>
    <a:lastCol>
      <a:tcStyle>
        <a:tcBdr/>
      </a:tcStyle>
    </a:lastCol>
    <a:firstCol>
      <a:tcTxStyle b="on">
        <a:fontRef idx="minor">
          <a:prstClr val="black"/>
        </a:fontRef>
        <a:schemeClr val="accent2"/>
      </a:tcTxStyle>
      <a:tcStyle>
        <a:tcBdr>
          <a:top>
            <a:ln w="0" cmpd="sng">
              <a:solidFill>
                <a:schemeClr val="lt1"/>
              </a:solidFill>
            </a:ln>
          </a:top>
          <a:insideH>
            <a:ln w="0" cmpd="sng">
              <a:solidFill>
                <a:schemeClr val="lt1"/>
              </a:solidFill>
            </a:ln>
          </a:insideH>
        </a:tcBdr>
      </a:tcStyle>
    </a:firstCol>
    <a:lastRow>
      <a:tcStyle>
        <a:tcBdr/>
      </a:tcStyle>
    </a:lastRow>
    <a:firstRow>
      <a:tcStyle>
        <a:tcBdr/>
      </a:tcStyle>
    </a:firstRow>
  </a:tblStyle>
  <a:tblStyle styleId="{B7752061-5463-48E6-A297-43E0E91C0267}" styleName="GE Solid Tabl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showGuides="1">
      <p:cViewPr varScale="1">
        <p:scale>
          <a:sx n="72" d="100"/>
          <a:sy n="72" d="100"/>
        </p:scale>
        <p:origin x="636" y="66"/>
      </p:cViewPr>
      <p:guideLst>
        <p:guide orient="horz" pos="2160"/>
        <p:guide pos="3840"/>
        <p:guide orient="horz" pos="1039"/>
        <p:guide orient="horz" pos="505"/>
        <p:guide orient="horz" pos="1165"/>
        <p:guide orient="horz" pos="3903"/>
        <p:guide pos="7400"/>
        <p:guide pos="1025"/>
        <p:guide pos="6697"/>
        <p:guide pos="4212"/>
      </p:guideLst>
    </p:cSldViewPr>
  </p:slideViewPr>
  <p:notesTextViewPr>
    <p:cViewPr>
      <p:scale>
        <a:sx n="1" d="1"/>
        <a:sy n="1" d="1"/>
      </p:scale>
      <p:origin x="0" y="0"/>
    </p:cViewPr>
  </p:notesTextViewPr>
  <p:sorterViewPr>
    <p:cViewPr>
      <p:scale>
        <a:sx n="100" d="100"/>
        <a:sy n="100" d="100"/>
      </p:scale>
      <p:origin x="0" y="8058"/>
    </p:cViewPr>
  </p:sorterViewPr>
  <p:notesViewPr>
    <p:cSldViewPr snapToGrid="0" showGuides="1">
      <p:cViewPr varScale="1">
        <p:scale>
          <a:sx n="92" d="100"/>
          <a:sy n="92" d="100"/>
        </p:scale>
        <p:origin x="-3410" y="-8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BF77B6-06AB-43A3-89A4-8CD1677993D0}" type="datetimeFigureOut">
              <a:rPr lang="en-CA" smtClean="0"/>
              <a:t>2018-11-20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762B2D-468D-4837-8CAA-70AF425658B8}" type="slidenum">
              <a:rPr lang="en-CA" smtClean="0"/>
              <a:t>‹#›</a:t>
            </a:fld>
            <a:endParaRPr lang="en-CA"/>
          </a:p>
        </p:txBody>
      </p:sp>
      <p:pic>
        <p:nvPicPr>
          <p:cNvPr id="1026" name="Picture 2" descr="I:\Dockets\1421 SmallStuff GE PPT\Graphics\GE Grey.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312" y="65216"/>
            <a:ext cx="579375" cy="57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2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804B0-AD37-4623-8498-3C9AE39E25E5}" type="datetimeFigureOut">
              <a:rPr lang="en-CA" smtClean="0"/>
              <a:t>2018-11-20</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377687" y="4343400"/>
            <a:ext cx="610262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DABC8-FD09-47BC-822A-A981D494E0D7}" type="slidenum">
              <a:rPr lang="en-CA" smtClean="0"/>
              <a:t>‹#›</a:t>
            </a:fld>
            <a:endParaRPr lang="en-CA"/>
          </a:p>
        </p:txBody>
      </p:sp>
      <p:pic>
        <p:nvPicPr>
          <p:cNvPr id="8" name="Picture 2" descr="I:\Dockets\1421 SmallStuff GE PPT\Graphics\GE Grey.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312" y="65216"/>
            <a:ext cx="579375" cy="57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5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28600" indent="0" algn="l" defTabSz="914400" rtl="0" eaLnBrk="1" latinLnBrk="0" hangingPunct="1">
      <a:defRPr sz="1200" kern="1200">
        <a:solidFill>
          <a:schemeClr val="tx1"/>
        </a:solidFill>
        <a:latin typeface="+mn-lt"/>
        <a:ea typeface="+mn-ea"/>
        <a:cs typeface="+mn-cs"/>
      </a:defRPr>
    </a:lvl2pPr>
    <a:lvl3pPr marL="45720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DABC8-FD09-47BC-822A-A981D494E0D7}"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0121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DABC8-FD09-47BC-822A-A981D494E0D7}"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1917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DABC8-FD09-47BC-822A-A981D494E0D7}"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3841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 y="-8587"/>
            <a:ext cx="12207238" cy="6874623"/>
          </a:xfrm>
          <a:prstGeom prst="rect">
            <a:avLst/>
          </a:prstGeom>
        </p:spPr>
      </p:pic>
      <p:sp>
        <p:nvSpPr>
          <p:cNvPr id="2" name="Title 1"/>
          <p:cNvSpPr>
            <a:spLocks noGrp="1"/>
          </p:cNvSpPr>
          <p:nvPr>
            <p:ph type="ctrTitle" hasCustomPrompt="1"/>
          </p:nvPr>
        </p:nvSpPr>
        <p:spPr>
          <a:xfrm>
            <a:off x="1630554" y="1649413"/>
            <a:ext cx="9000934"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1627188" y="3657600"/>
            <a:ext cx="4467288" cy="254013"/>
          </a:xfrm>
        </p:spPr>
        <p:txBody>
          <a:bodyPr/>
          <a:lstStyle>
            <a:lvl1pPr algn="l">
              <a:defRPr sz="1400" b="1">
                <a:solidFill>
                  <a:schemeClr val="accent2"/>
                </a:solidFill>
              </a:defRPr>
            </a:lvl1pPr>
          </a:lstStyle>
          <a:p>
            <a:fld id="{6050E0BC-091B-4F46-A64B-EF4A39477016}" type="datetime4">
              <a:rPr lang="en-US" smtClean="0"/>
              <a:t>November 20, 2018</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968496"/>
            <a:ext cx="8996362" cy="184666"/>
          </a:xfrm>
          <a:prstGeom prst="rect">
            <a:avLst/>
          </a:prstGeom>
          <a:noFill/>
        </p:spPr>
        <p:txBody>
          <a:bodyPr wrap="square" lIns="0" tIns="0" rIns="0" bIns="0" rtlCol="0">
            <a:spAutoFit/>
          </a:bodyPr>
          <a:lstStyle/>
          <a:p>
            <a:r>
              <a:rPr lang="en-CA" sz="1200" dirty="0">
                <a:solidFill>
                  <a:schemeClr val="accent2"/>
                </a:solidFill>
              </a:rPr>
              <a:t>Confidential. Not to be copied, distributed, or reproduced without prior approval. </a:t>
            </a:r>
          </a:p>
        </p:txBody>
      </p:sp>
      <p:sp>
        <p:nvSpPr>
          <p:cNvPr id="10"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18383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Three Content Layout</a:t>
            </a:r>
            <a:endParaRPr lang="en-CA" dirty="0"/>
          </a:p>
        </p:txBody>
      </p:sp>
      <p:sp>
        <p:nvSpPr>
          <p:cNvPr id="3" name="Text Placeholder 2"/>
          <p:cNvSpPr>
            <a:spLocks noGrp="1"/>
          </p:cNvSpPr>
          <p:nvPr>
            <p:ph type="body" idx="1" hasCustomPrompt="1"/>
          </p:nvPr>
        </p:nvSpPr>
        <p:spPr>
          <a:xfrm>
            <a:off x="1623697"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5078094"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November 20, 2018</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7809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5078095"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8537956" y="1649413"/>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8534019"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8533003" y="1848930"/>
            <a:ext cx="3209925" cy="4329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userDrawn="1"/>
        </p:nvCxnSpPr>
        <p:spPr>
          <a:xfrm>
            <a:off x="162634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07809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537956" y="1649413"/>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57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Four Content Layout</a:t>
            </a:r>
            <a:endParaRPr lang="en-CA" dirty="0"/>
          </a:p>
        </p:txBody>
      </p:sp>
      <p:sp>
        <p:nvSpPr>
          <p:cNvPr id="3" name="Text Placeholder 2"/>
          <p:cNvSpPr>
            <a:spLocks noGrp="1"/>
          </p:cNvSpPr>
          <p:nvPr>
            <p:ph type="body" idx="1" hasCustomPrompt="1"/>
          </p:nvPr>
        </p:nvSpPr>
        <p:spPr>
          <a:xfrm>
            <a:off x="162369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420143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November 20, 2018</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0453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4203361"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6779177"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6779534" y="1848930"/>
            <a:ext cx="2386584" cy="4329112"/>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9360916"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7" hasCustomPrompt="1"/>
          </p:nvPr>
        </p:nvSpPr>
        <p:spPr>
          <a:xfrm>
            <a:off x="9356916"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20" name="Content Placeholder 19"/>
          <p:cNvSpPr>
            <a:spLocks noGrp="1"/>
          </p:cNvSpPr>
          <p:nvPr>
            <p:ph sz="quarter" idx="18"/>
          </p:nvPr>
        </p:nvSpPr>
        <p:spPr>
          <a:xfrm>
            <a:off x="9355708" y="1848929"/>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8" name="Straight Connector 17"/>
          <p:cNvCxnSpPr/>
          <p:nvPr userDrawn="1"/>
        </p:nvCxnSpPr>
        <p:spPr>
          <a:xfrm>
            <a:off x="162634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20453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360916"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26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2-Column Table Layout</a:t>
            </a:r>
            <a:endParaRPr lang="en-CA" dirty="0"/>
          </a:p>
        </p:txBody>
      </p:sp>
      <p:sp>
        <p:nvSpPr>
          <p:cNvPr id="3" name="Text Placeholder 2"/>
          <p:cNvSpPr>
            <a:spLocks noGrp="1"/>
          </p:cNvSpPr>
          <p:nvPr>
            <p:ph type="body" idx="1" hasCustomPrompt="1"/>
          </p:nvPr>
        </p:nvSpPr>
        <p:spPr>
          <a:xfrm>
            <a:off x="1627187" y="1133856"/>
            <a:ext cx="493776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November 20, 2018</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6813550" y="1133856"/>
            <a:ext cx="4933950" cy="338328"/>
          </a:xfrm>
        </p:spPr>
        <p:txBody>
          <a:bodyPr anchor="b" anchorCtr="0"/>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415957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3-Column Table Layout</a:t>
            </a:r>
            <a:endParaRPr lang="en-CA" dirty="0"/>
          </a:p>
        </p:txBody>
      </p:sp>
      <p:sp>
        <p:nvSpPr>
          <p:cNvPr id="3" name="Text Placeholder 2"/>
          <p:cNvSpPr>
            <a:spLocks noGrp="1"/>
          </p:cNvSpPr>
          <p:nvPr>
            <p:ph type="body" idx="1" hasCustomPrompt="1"/>
          </p:nvPr>
        </p:nvSpPr>
        <p:spPr>
          <a:xfrm>
            <a:off x="1627187" y="1133856"/>
            <a:ext cx="320954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November 20, 2018</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5084064"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5" hasCustomPrompt="1"/>
          </p:nvPr>
        </p:nvSpPr>
        <p:spPr>
          <a:xfrm>
            <a:off x="8534400" y="1133856"/>
            <a:ext cx="3213100" cy="338328"/>
          </a:xfrm>
        </p:spPr>
        <p:txBody>
          <a:bodyPr anchor="b" anchorCtr="0">
            <a:noAutofit/>
          </a:bodyPr>
          <a:lstStyle>
            <a:lvl1pPr marL="0" indent="0">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29712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4-Column Table Layout</a:t>
            </a:r>
            <a:endParaRPr lang="en-CA" dirty="0"/>
          </a:p>
        </p:txBody>
      </p:sp>
      <p:sp>
        <p:nvSpPr>
          <p:cNvPr id="3" name="Text Placeholder 2"/>
          <p:cNvSpPr>
            <a:spLocks noGrp="1"/>
          </p:cNvSpPr>
          <p:nvPr>
            <p:ph type="body" idx="1" hasCustomPrompt="1"/>
          </p:nvPr>
        </p:nvSpPr>
        <p:spPr>
          <a:xfrm>
            <a:off x="1627187" y="1133856"/>
            <a:ext cx="238658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November 20, 2018</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4203805"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5" name="Text Placeholder 4"/>
          <p:cNvSpPr>
            <a:spLocks noGrp="1"/>
          </p:cNvSpPr>
          <p:nvPr>
            <p:ph type="body" sz="quarter" idx="15" hasCustomPrompt="1"/>
          </p:nvPr>
        </p:nvSpPr>
        <p:spPr>
          <a:xfrm>
            <a:off x="6780423"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6" hasCustomPrompt="1"/>
          </p:nvPr>
        </p:nvSpPr>
        <p:spPr>
          <a:xfrm>
            <a:off x="9357042"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31589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Content with Caption Layout</a:t>
            </a:r>
            <a:endParaRPr lang="en-CA" dirty="0"/>
          </a:p>
        </p:txBody>
      </p:sp>
      <p:sp>
        <p:nvSpPr>
          <p:cNvPr id="7" name="Date Placeholder 6"/>
          <p:cNvSpPr>
            <a:spLocks noGrp="1"/>
          </p:cNvSpPr>
          <p:nvPr>
            <p:ph type="dt" sz="half" idx="11"/>
          </p:nvPr>
        </p:nvSpPr>
        <p:spPr>
          <a:xfrm>
            <a:off x="9537192" y="6472936"/>
            <a:ext cx="1876388" cy="182880"/>
          </a:xfrm>
        </p:spPr>
        <p:txBody>
          <a:bodyPr/>
          <a:lstStyle/>
          <a:p>
            <a:fld id="{F5C60C1E-BE52-444A-B903-D3D3A7A6ABD9}" type="datetime4">
              <a:rPr lang="en-US" smtClean="0"/>
              <a:t>November 20, 2018</a:t>
            </a:fld>
            <a:endParaRPr lang="en-CA"/>
          </a:p>
        </p:txBody>
      </p:sp>
      <p:sp>
        <p:nvSpPr>
          <p:cNvPr id="8" name="Footer Placeholder 7"/>
          <p:cNvSpPr>
            <a:spLocks noGrp="1"/>
          </p:cNvSpPr>
          <p:nvPr>
            <p:ph type="ftr" sz="quarter" idx="12"/>
          </p:nvPr>
        </p:nvSpPr>
        <p:spPr>
          <a:xfrm>
            <a:off x="1627632" y="6472976"/>
            <a:ext cx="2688336" cy="182880"/>
          </a:xfrm>
        </p:spPr>
        <p:txBody>
          <a:bodyPr/>
          <a:lstStyle/>
          <a:p>
            <a:r>
              <a:rPr lang="en-CA"/>
              <a:t>Presentation Title</a:t>
            </a:r>
          </a:p>
        </p:txBody>
      </p:sp>
      <p:sp>
        <p:nvSpPr>
          <p:cNvPr id="9" name="Slide Number Placeholder 8"/>
          <p:cNvSpPr>
            <a:spLocks noGrp="1"/>
          </p:cNvSpPr>
          <p:nvPr>
            <p:ph type="sldNum" sz="quarter" idx="13"/>
          </p:nvPr>
        </p:nvSpPr>
        <p:spPr>
          <a:xfrm>
            <a:off x="11413998" y="6475080"/>
            <a:ext cx="329636" cy="182880"/>
          </a:xfrm>
        </p:spPr>
        <p:txBody>
          <a:bodyPr/>
          <a:lstStyle/>
          <a:p>
            <a:fld id="{00E6A5BD-C011-4A45-AA3A-201790FB7F2B}" type="slidenum">
              <a:rPr lang="en-CA" smtClean="0"/>
              <a:t>‹#›</a:t>
            </a:fld>
            <a:endParaRPr lang="en-CA"/>
          </a:p>
        </p:txBody>
      </p:sp>
      <p:sp>
        <p:nvSpPr>
          <p:cNvPr id="10" name="Content Placeholder 9"/>
          <p:cNvSpPr>
            <a:spLocks noGrp="1"/>
          </p:cNvSpPr>
          <p:nvPr>
            <p:ph sz="quarter" idx="14"/>
          </p:nvPr>
        </p:nvSpPr>
        <p:spPr>
          <a:xfrm>
            <a:off x="1627188" y="1649413"/>
            <a:ext cx="9004300" cy="4489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Text Placeholder 4"/>
          <p:cNvSpPr>
            <a:spLocks noGrp="1"/>
          </p:cNvSpPr>
          <p:nvPr>
            <p:ph type="body" sz="quarter" idx="3" hasCustomPrompt="1"/>
          </p:nvPr>
        </p:nvSpPr>
        <p:spPr>
          <a:xfrm>
            <a:off x="1633538" y="1133856"/>
            <a:ext cx="899795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2694678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7188" y="1649413"/>
            <a:ext cx="8992616" cy="454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5" name="Date Placeholder 4"/>
          <p:cNvSpPr>
            <a:spLocks noGrp="1"/>
          </p:cNvSpPr>
          <p:nvPr>
            <p:ph type="dt" sz="half" idx="10"/>
          </p:nvPr>
        </p:nvSpPr>
        <p:spPr/>
        <p:txBody>
          <a:bodyPr/>
          <a:lstStyle/>
          <a:p>
            <a:fld id="{CDBE93D9-1E7C-4963-AD25-D0E8D4EECEE5}" type="datetime4">
              <a:rPr lang="en-US" smtClean="0"/>
              <a:t>November 20, 2018</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sp>
        <p:nvSpPr>
          <p:cNvPr id="8" name="Title 7"/>
          <p:cNvSpPr>
            <a:spLocks noGrp="1"/>
          </p:cNvSpPr>
          <p:nvPr>
            <p:ph type="title" hasCustomPrompt="1"/>
          </p:nvPr>
        </p:nvSpPr>
        <p:spPr/>
        <p:txBody>
          <a:bodyPr/>
          <a:lstStyle>
            <a:lvl1pPr>
              <a:defRPr/>
            </a:lvl1pPr>
          </a:lstStyle>
          <a:p>
            <a:r>
              <a:rPr lang="en-US" dirty="0"/>
              <a:t>Picture with Caption Layout</a:t>
            </a:r>
            <a:endParaRPr lang="en-CA" dirty="0"/>
          </a:p>
        </p:txBody>
      </p:sp>
    </p:spTree>
    <p:extLst>
      <p:ext uri="{BB962C8B-B14F-4D97-AF65-F5344CB8AC3E}">
        <p14:creationId xmlns:p14="http://schemas.microsoft.com/office/powerpoint/2010/main" val="49624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Layout</a:t>
            </a:r>
            <a:endParaRPr lang="en-CA" dirty="0"/>
          </a:p>
        </p:txBody>
      </p:sp>
      <p:sp>
        <p:nvSpPr>
          <p:cNvPr id="3" name="Date Placeholder 2"/>
          <p:cNvSpPr>
            <a:spLocks noGrp="1"/>
          </p:cNvSpPr>
          <p:nvPr>
            <p:ph type="dt" sz="half" idx="10"/>
          </p:nvPr>
        </p:nvSpPr>
        <p:spPr/>
        <p:txBody>
          <a:bodyPr/>
          <a:lstStyle/>
          <a:p>
            <a:fld id="{9AC9EBFE-5BA1-460F-BE92-8CF5579A714B}" type="datetime4">
              <a:rPr lang="en-US" smtClean="0"/>
              <a:t>November 20, 2018</a:t>
            </a:fld>
            <a:endParaRPr lang="en-CA"/>
          </a:p>
        </p:txBody>
      </p:sp>
      <p:sp>
        <p:nvSpPr>
          <p:cNvPr id="4" name="Footer Placeholder 3"/>
          <p:cNvSpPr>
            <a:spLocks noGrp="1"/>
          </p:cNvSpPr>
          <p:nvPr>
            <p:ph type="ftr" sz="quarter" idx="11"/>
          </p:nvPr>
        </p:nvSpPr>
        <p:spPr/>
        <p:txBody>
          <a:bodyPr/>
          <a:lstStyle/>
          <a:p>
            <a:r>
              <a:rPr lang="en-CA"/>
              <a:t>Presentation Title</a:t>
            </a:r>
          </a:p>
        </p:txBody>
      </p:sp>
      <p:sp>
        <p:nvSpPr>
          <p:cNvPr id="5" name="Slide Number Placeholder 4"/>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7092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146A8-A192-4F5D-A963-F694E58B90FD}" type="datetime4">
              <a:rPr lang="en-US" smtClean="0"/>
              <a:t>November 20, 2018</a:t>
            </a:fld>
            <a:endParaRPr lang="en-CA"/>
          </a:p>
        </p:txBody>
      </p:sp>
      <p:sp>
        <p:nvSpPr>
          <p:cNvPr id="3" name="Footer Placeholder 2"/>
          <p:cNvSpPr>
            <a:spLocks noGrp="1"/>
          </p:cNvSpPr>
          <p:nvPr>
            <p:ph type="ftr" sz="quarter" idx="11"/>
          </p:nvPr>
        </p:nvSpPr>
        <p:spPr/>
        <p:txBody>
          <a:bodyPr/>
          <a:lstStyle/>
          <a:p>
            <a:r>
              <a:rPr lang="en-CA"/>
              <a:t>Presentation Title</a:t>
            </a:r>
          </a:p>
        </p:txBody>
      </p:sp>
      <p:sp>
        <p:nvSpPr>
          <p:cNvPr id="4" name="Slide Number Placeholder 3"/>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142046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agline">
    <p:bg>
      <p:bgPr>
        <a:solidFill>
          <a:schemeClr val="bg1"/>
        </a:solidFill>
        <a:effectLst/>
      </p:bgPr>
    </p:bg>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AutoShape 3"/>
          <p:cNvSpPr>
            <a:spLocks noChangeAspect="1" noChangeArrowheads="1" noTextEdit="1"/>
          </p:cNvSpPr>
          <p:nvPr userDrawn="1"/>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noEditPoints="1"/>
          </p:cNvSpPr>
          <p:nvPr userDrawn="1"/>
        </p:nvSpPr>
        <p:spPr bwMode="auto">
          <a:xfrm>
            <a:off x="2231136" y="2951163"/>
            <a:ext cx="7927974" cy="949325"/>
          </a:xfrm>
          <a:custGeom>
            <a:avLst/>
            <a:gdLst>
              <a:gd name="T0" fmla="*/ 20 w 9061"/>
              <a:gd name="T1" fmla="*/ 64 h 1076"/>
              <a:gd name="T2" fmla="*/ 310 w 9061"/>
              <a:gd name="T3" fmla="*/ 832 h 1076"/>
              <a:gd name="T4" fmla="*/ 607 w 9061"/>
              <a:gd name="T5" fmla="*/ 832 h 1076"/>
              <a:gd name="T6" fmla="*/ 932 w 9061"/>
              <a:gd name="T7" fmla="*/ 811 h 1076"/>
              <a:gd name="T8" fmla="*/ 647 w 9061"/>
              <a:gd name="T9" fmla="*/ 352 h 1076"/>
              <a:gd name="T10" fmla="*/ 240 w 9061"/>
              <a:gd name="T11" fmla="*/ 296 h 1076"/>
              <a:gd name="T12" fmla="*/ 1565 w 9061"/>
              <a:gd name="T13" fmla="*/ 811 h 1076"/>
              <a:gd name="T14" fmla="*/ 1198 w 9061"/>
              <a:gd name="T15" fmla="*/ 386 h 1076"/>
              <a:gd name="T16" fmla="*/ 1307 w 9061"/>
              <a:gd name="T17" fmla="*/ 844 h 1076"/>
              <a:gd name="T18" fmla="*/ 1322 w 9061"/>
              <a:gd name="T19" fmla="*/ 770 h 1076"/>
              <a:gd name="T20" fmla="*/ 2155 w 9061"/>
              <a:gd name="T21" fmla="*/ 888 h 1076"/>
              <a:gd name="T22" fmla="*/ 1884 w 9061"/>
              <a:gd name="T23" fmla="*/ 658 h 1076"/>
              <a:gd name="T24" fmla="*/ 2127 w 9061"/>
              <a:gd name="T25" fmla="*/ 275 h 1076"/>
              <a:gd name="T26" fmla="*/ 1732 w 9061"/>
              <a:gd name="T27" fmla="*/ 801 h 1076"/>
              <a:gd name="T28" fmla="*/ 1792 w 9061"/>
              <a:gd name="T29" fmla="*/ 820 h 1076"/>
              <a:gd name="T30" fmla="*/ 1766 w 9061"/>
              <a:gd name="T31" fmla="*/ 461 h 1076"/>
              <a:gd name="T32" fmla="*/ 2300 w 9061"/>
              <a:gd name="T33" fmla="*/ 832 h 1076"/>
              <a:gd name="T34" fmla="*/ 2230 w 9061"/>
              <a:gd name="T35" fmla="*/ 811 h 1076"/>
              <a:gd name="T36" fmla="*/ 2214 w 9061"/>
              <a:gd name="T37" fmla="*/ 74 h 1076"/>
              <a:gd name="T38" fmla="*/ 2549 w 9061"/>
              <a:gd name="T39" fmla="*/ 413 h 1076"/>
              <a:gd name="T40" fmla="*/ 2908 w 9061"/>
              <a:gd name="T41" fmla="*/ 811 h 1076"/>
              <a:gd name="T42" fmla="*/ 2480 w 9061"/>
              <a:gd name="T43" fmla="*/ 275 h 1076"/>
              <a:gd name="T44" fmla="*/ 3428 w 9061"/>
              <a:gd name="T45" fmla="*/ 832 h 1076"/>
              <a:gd name="T46" fmla="*/ 3054 w 9061"/>
              <a:gd name="T47" fmla="*/ 382 h 1076"/>
              <a:gd name="T48" fmla="*/ 3006 w 9061"/>
              <a:gd name="T49" fmla="*/ 675 h 1076"/>
              <a:gd name="T50" fmla="*/ 3207 w 9061"/>
              <a:gd name="T51" fmla="*/ 770 h 1076"/>
              <a:gd name="T52" fmla="*/ 3207 w 9061"/>
              <a:gd name="T53" fmla="*/ 770 h 1076"/>
              <a:gd name="T54" fmla="*/ 3876 w 9061"/>
              <a:gd name="T55" fmla="*/ 788 h 1076"/>
              <a:gd name="T56" fmla="*/ 3856 w 9061"/>
              <a:gd name="T57" fmla="*/ 346 h 1076"/>
              <a:gd name="T58" fmla="*/ 3678 w 9061"/>
              <a:gd name="T59" fmla="*/ 125 h 1076"/>
              <a:gd name="T60" fmla="*/ 3513 w 9061"/>
              <a:gd name="T61" fmla="*/ 325 h 1076"/>
              <a:gd name="T62" fmla="*/ 4051 w 9061"/>
              <a:gd name="T63" fmla="*/ 296 h 1076"/>
              <a:gd name="T64" fmla="*/ 4030 w 9061"/>
              <a:gd name="T65" fmla="*/ 832 h 1076"/>
              <a:gd name="T66" fmla="*/ 4068 w 9061"/>
              <a:gd name="T67" fmla="*/ 74 h 1076"/>
              <a:gd name="T68" fmla="*/ 4248 w 9061"/>
              <a:gd name="T69" fmla="*/ 554 h 1076"/>
              <a:gd name="T70" fmla="*/ 4667 w 9061"/>
              <a:gd name="T71" fmla="*/ 554 h 1076"/>
              <a:gd name="T72" fmla="*/ 5132 w 9061"/>
              <a:gd name="T73" fmla="*/ 483 h 1076"/>
              <a:gd name="T74" fmla="*/ 5030 w 9061"/>
              <a:gd name="T75" fmla="*/ 264 h 1076"/>
              <a:gd name="T76" fmla="*/ 4774 w 9061"/>
              <a:gd name="T77" fmla="*/ 811 h 1076"/>
              <a:gd name="T78" fmla="*/ 6045 w 9061"/>
              <a:gd name="T79" fmla="*/ 465 h 1076"/>
              <a:gd name="T80" fmla="*/ 5824 w 9061"/>
              <a:gd name="T81" fmla="*/ 340 h 1076"/>
              <a:gd name="T82" fmla="*/ 5961 w 9061"/>
              <a:gd name="T83" fmla="*/ 761 h 1076"/>
              <a:gd name="T84" fmla="*/ 5694 w 9061"/>
              <a:gd name="T85" fmla="*/ 673 h 1076"/>
              <a:gd name="T86" fmla="*/ 6204 w 9061"/>
              <a:gd name="T87" fmla="*/ 346 h 1076"/>
              <a:gd name="T88" fmla="*/ 6434 w 9061"/>
              <a:gd name="T89" fmla="*/ 750 h 1076"/>
              <a:gd name="T90" fmla="*/ 6473 w 9061"/>
              <a:gd name="T91" fmla="*/ 296 h 1076"/>
              <a:gd name="T92" fmla="*/ 6204 w 9061"/>
              <a:gd name="T93" fmla="*/ 146 h 1076"/>
              <a:gd name="T94" fmla="*/ 6204 w 9061"/>
              <a:gd name="T95" fmla="*/ 346 h 1076"/>
              <a:gd name="T96" fmla="*/ 7189 w 9061"/>
              <a:gd name="T97" fmla="*/ 275 h 1076"/>
              <a:gd name="T98" fmla="*/ 6788 w 9061"/>
              <a:gd name="T99" fmla="*/ 275 h 1076"/>
              <a:gd name="T100" fmla="*/ 7040 w 9061"/>
              <a:gd name="T101" fmla="*/ 812 h 1076"/>
              <a:gd name="T102" fmla="*/ 7566 w 9061"/>
              <a:gd name="T103" fmla="*/ 306 h 1076"/>
              <a:gd name="T104" fmla="*/ 7868 w 9061"/>
              <a:gd name="T105" fmla="*/ 335 h 1076"/>
              <a:gd name="T106" fmla="*/ 7868 w 9061"/>
              <a:gd name="T107" fmla="*/ 264 h 1076"/>
              <a:gd name="T108" fmla="*/ 8321 w 9061"/>
              <a:gd name="T109" fmla="*/ 811 h 1076"/>
              <a:gd name="T110" fmla="*/ 8522 w 9061"/>
              <a:gd name="T111" fmla="*/ 269 h 1076"/>
              <a:gd name="T112" fmla="*/ 8231 w 9061"/>
              <a:gd name="T113" fmla="*/ 296 h 1076"/>
              <a:gd name="T114" fmla="*/ 9056 w 9061"/>
              <a:gd name="T115" fmla="*/ 813 h 1076"/>
              <a:gd name="T116" fmla="*/ 8704 w 9061"/>
              <a:gd name="T117" fmla="*/ 526 h 1076"/>
              <a:gd name="T118" fmla="*/ 8634 w 9061"/>
              <a:gd name="T119" fmla="*/ 832 h 1076"/>
              <a:gd name="T120" fmla="*/ 8988 w 9061"/>
              <a:gd name="T121" fmla="*/ 83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1" h="1076">
                <a:moveTo>
                  <a:pt x="74" y="832"/>
                </a:moveTo>
                <a:lnTo>
                  <a:pt x="74" y="832"/>
                </a:lnTo>
                <a:cubicBezTo>
                  <a:pt x="89" y="832"/>
                  <a:pt x="95" y="826"/>
                  <a:pt x="95" y="811"/>
                </a:cubicBezTo>
                <a:lnTo>
                  <a:pt x="95" y="85"/>
                </a:lnTo>
                <a:cubicBezTo>
                  <a:pt x="95" y="70"/>
                  <a:pt x="89" y="64"/>
                  <a:pt x="74" y="64"/>
                </a:cubicBezTo>
                <a:lnTo>
                  <a:pt x="20" y="64"/>
                </a:lnTo>
                <a:cubicBezTo>
                  <a:pt x="5" y="64"/>
                  <a:pt x="0" y="70"/>
                  <a:pt x="0" y="85"/>
                </a:cubicBezTo>
                <a:lnTo>
                  <a:pt x="0" y="811"/>
                </a:lnTo>
                <a:cubicBezTo>
                  <a:pt x="0" y="826"/>
                  <a:pt x="5" y="832"/>
                  <a:pt x="20" y="832"/>
                </a:cubicBezTo>
                <a:lnTo>
                  <a:pt x="74" y="832"/>
                </a:lnTo>
                <a:close/>
                <a:moveTo>
                  <a:pt x="310" y="832"/>
                </a:moveTo>
                <a:lnTo>
                  <a:pt x="310" y="832"/>
                </a:lnTo>
                <a:cubicBezTo>
                  <a:pt x="325" y="832"/>
                  <a:pt x="331" y="826"/>
                  <a:pt x="331" y="811"/>
                </a:cubicBezTo>
                <a:lnTo>
                  <a:pt x="331" y="413"/>
                </a:lnTo>
                <a:cubicBezTo>
                  <a:pt x="369" y="357"/>
                  <a:pt x="425" y="339"/>
                  <a:pt x="471" y="339"/>
                </a:cubicBezTo>
                <a:cubicBezTo>
                  <a:pt x="565" y="339"/>
                  <a:pt x="586" y="418"/>
                  <a:pt x="586" y="483"/>
                </a:cubicBezTo>
                <a:lnTo>
                  <a:pt x="586" y="811"/>
                </a:lnTo>
                <a:cubicBezTo>
                  <a:pt x="586" y="826"/>
                  <a:pt x="592" y="832"/>
                  <a:pt x="607" y="832"/>
                </a:cubicBezTo>
                <a:lnTo>
                  <a:pt x="655" y="832"/>
                </a:lnTo>
                <a:cubicBezTo>
                  <a:pt x="671" y="832"/>
                  <a:pt x="676" y="826"/>
                  <a:pt x="676" y="811"/>
                </a:cubicBezTo>
                <a:lnTo>
                  <a:pt x="676" y="413"/>
                </a:lnTo>
                <a:cubicBezTo>
                  <a:pt x="715" y="357"/>
                  <a:pt x="771" y="339"/>
                  <a:pt x="817" y="339"/>
                </a:cubicBezTo>
                <a:cubicBezTo>
                  <a:pt x="912" y="339"/>
                  <a:pt x="932" y="418"/>
                  <a:pt x="932" y="483"/>
                </a:cubicBezTo>
                <a:lnTo>
                  <a:pt x="932" y="811"/>
                </a:lnTo>
                <a:cubicBezTo>
                  <a:pt x="932" y="826"/>
                  <a:pt x="937" y="832"/>
                  <a:pt x="952" y="832"/>
                </a:cubicBezTo>
                <a:lnTo>
                  <a:pt x="1001" y="832"/>
                </a:lnTo>
                <a:cubicBezTo>
                  <a:pt x="1016" y="832"/>
                  <a:pt x="1022" y="826"/>
                  <a:pt x="1022" y="811"/>
                </a:cubicBezTo>
                <a:lnTo>
                  <a:pt x="1022" y="475"/>
                </a:lnTo>
                <a:cubicBezTo>
                  <a:pt x="1022" y="361"/>
                  <a:pt x="971" y="264"/>
                  <a:pt x="834" y="264"/>
                </a:cubicBezTo>
                <a:cubicBezTo>
                  <a:pt x="747" y="264"/>
                  <a:pt x="687" y="304"/>
                  <a:pt x="647" y="352"/>
                </a:cubicBezTo>
                <a:cubicBezTo>
                  <a:pt x="619" y="298"/>
                  <a:pt x="568" y="264"/>
                  <a:pt x="490" y="264"/>
                </a:cubicBezTo>
                <a:cubicBezTo>
                  <a:pt x="405" y="264"/>
                  <a:pt x="355" y="303"/>
                  <a:pt x="325" y="342"/>
                </a:cubicBezTo>
                <a:lnTo>
                  <a:pt x="325" y="296"/>
                </a:lnTo>
                <a:cubicBezTo>
                  <a:pt x="325" y="281"/>
                  <a:pt x="319" y="275"/>
                  <a:pt x="304" y="275"/>
                </a:cubicBezTo>
                <a:lnTo>
                  <a:pt x="261" y="275"/>
                </a:lnTo>
                <a:cubicBezTo>
                  <a:pt x="246" y="275"/>
                  <a:pt x="240" y="281"/>
                  <a:pt x="240" y="296"/>
                </a:cubicBezTo>
                <a:lnTo>
                  <a:pt x="240" y="811"/>
                </a:lnTo>
                <a:cubicBezTo>
                  <a:pt x="240" y="826"/>
                  <a:pt x="246" y="832"/>
                  <a:pt x="261" y="832"/>
                </a:cubicBezTo>
                <a:lnTo>
                  <a:pt x="310" y="832"/>
                </a:lnTo>
                <a:close/>
                <a:moveTo>
                  <a:pt x="1544" y="832"/>
                </a:moveTo>
                <a:lnTo>
                  <a:pt x="1544" y="832"/>
                </a:lnTo>
                <a:cubicBezTo>
                  <a:pt x="1559" y="832"/>
                  <a:pt x="1565" y="826"/>
                  <a:pt x="1565" y="811"/>
                </a:cubicBezTo>
                <a:lnTo>
                  <a:pt x="1565" y="465"/>
                </a:lnTo>
                <a:cubicBezTo>
                  <a:pt x="1565" y="346"/>
                  <a:pt x="1502" y="264"/>
                  <a:pt x="1351" y="264"/>
                </a:cubicBezTo>
                <a:cubicBezTo>
                  <a:pt x="1274" y="264"/>
                  <a:pt x="1203" y="286"/>
                  <a:pt x="1155" y="325"/>
                </a:cubicBezTo>
                <a:cubicBezTo>
                  <a:pt x="1145" y="333"/>
                  <a:pt x="1144" y="344"/>
                  <a:pt x="1151" y="355"/>
                </a:cubicBezTo>
                <a:lnTo>
                  <a:pt x="1169" y="382"/>
                </a:lnTo>
                <a:cubicBezTo>
                  <a:pt x="1179" y="395"/>
                  <a:pt x="1186" y="396"/>
                  <a:pt x="1198" y="386"/>
                </a:cubicBezTo>
                <a:cubicBezTo>
                  <a:pt x="1238" y="355"/>
                  <a:pt x="1292" y="340"/>
                  <a:pt x="1343" y="340"/>
                </a:cubicBezTo>
                <a:cubicBezTo>
                  <a:pt x="1454" y="340"/>
                  <a:pt x="1474" y="411"/>
                  <a:pt x="1474" y="479"/>
                </a:cubicBezTo>
                <a:lnTo>
                  <a:pt x="1474" y="526"/>
                </a:lnTo>
                <a:cubicBezTo>
                  <a:pt x="1444" y="513"/>
                  <a:pt x="1398" y="504"/>
                  <a:pt x="1343" y="504"/>
                </a:cubicBezTo>
                <a:cubicBezTo>
                  <a:pt x="1190" y="504"/>
                  <a:pt x="1122" y="578"/>
                  <a:pt x="1122" y="675"/>
                </a:cubicBezTo>
                <a:cubicBezTo>
                  <a:pt x="1122" y="772"/>
                  <a:pt x="1187" y="844"/>
                  <a:pt x="1307" y="844"/>
                </a:cubicBezTo>
                <a:cubicBezTo>
                  <a:pt x="1400" y="844"/>
                  <a:pt x="1450" y="801"/>
                  <a:pt x="1480" y="761"/>
                </a:cubicBezTo>
                <a:lnTo>
                  <a:pt x="1480" y="811"/>
                </a:lnTo>
                <a:cubicBezTo>
                  <a:pt x="1480" y="826"/>
                  <a:pt x="1486" y="832"/>
                  <a:pt x="1501" y="832"/>
                </a:cubicBezTo>
                <a:lnTo>
                  <a:pt x="1544" y="832"/>
                </a:lnTo>
                <a:close/>
                <a:moveTo>
                  <a:pt x="1322" y="770"/>
                </a:moveTo>
                <a:lnTo>
                  <a:pt x="1322" y="770"/>
                </a:lnTo>
                <a:cubicBezTo>
                  <a:pt x="1237" y="770"/>
                  <a:pt x="1213" y="719"/>
                  <a:pt x="1213" y="673"/>
                </a:cubicBezTo>
                <a:cubicBezTo>
                  <a:pt x="1213" y="615"/>
                  <a:pt x="1251" y="573"/>
                  <a:pt x="1355" y="573"/>
                </a:cubicBezTo>
                <a:cubicBezTo>
                  <a:pt x="1390" y="573"/>
                  <a:pt x="1444" y="578"/>
                  <a:pt x="1474" y="592"/>
                </a:cubicBezTo>
                <a:lnTo>
                  <a:pt x="1474" y="690"/>
                </a:lnTo>
                <a:cubicBezTo>
                  <a:pt x="1435" y="747"/>
                  <a:pt x="1380" y="770"/>
                  <a:pt x="1322" y="770"/>
                </a:cubicBezTo>
                <a:close/>
                <a:moveTo>
                  <a:pt x="2155" y="888"/>
                </a:moveTo>
                <a:lnTo>
                  <a:pt x="2155" y="888"/>
                </a:lnTo>
                <a:cubicBezTo>
                  <a:pt x="2155" y="790"/>
                  <a:pt x="2075" y="746"/>
                  <a:pt x="1974" y="746"/>
                </a:cubicBezTo>
                <a:lnTo>
                  <a:pt x="1834" y="746"/>
                </a:lnTo>
                <a:cubicBezTo>
                  <a:pt x="1766" y="746"/>
                  <a:pt x="1760" y="726"/>
                  <a:pt x="1760" y="709"/>
                </a:cubicBezTo>
                <a:cubicBezTo>
                  <a:pt x="1760" y="688"/>
                  <a:pt x="1771" y="666"/>
                  <a:pt x="1794" y="644"/>
                </a:cubicBezTo>
                <a:cubicBezTo>
                  <a:pt x="1820" y="653"/>
                  <a:pt x="1850" y="658"/>
                  <a:pt x="1884" y="658"/>
                </a:cubicBezTo>
                <a:cubicBezTo>
                  <a:pt x="2037" y="658"/>
                  <a:pt x="2094" y="559"/>
                  <a:pt x="2094" y="460"/>
                </a:cubicBezTo>
                <a:cubicBezTo>
                  <a:pt x="2094" y="409"/>
                  <a:pt x="2079" y="369"/>
                  <a:pt x="2039" y="335"/>
                </a:cubicBezTo>
                <a:cubicBezTo>
                  <a:pt x="2062" y="341"/>
                  <a:pt x="2098" y="346"/>
                  <a:pt x="2127" y="346"/>
                </a:cubicBezTo>
                <a:cubicBezTo>
                  <a:pt x="2141" y="346"/>
                  <a:pt x="2148" y="340"/>
                  <a:pt x="2148" y="325"/>
                </a:cubicBezTo>
                <a:lnTo>
                  <a:pt x="2148" y="296"/>
                </a:lnTo>
                <a:cubicBezTo>
                  <a:pt x="2148" y="281"/>
                  <a:pt x="2142" y="275"/>
                  <a:pt x="2127" y="275"/>
                </a:cubicBezTo>
                <a:lnTo>
                  <a:pt x="1958" y="275"/>
                </a:lnTo>
                <a:cubicBezTo>
                  <a:pt x="1937" y="268"/>
                  <a:pt x="1913" y="264"/>
                  <a:pt x="1881" y="264"/>
                </a:cubicBezTo>
                <a:cubicBezTo>
                  <a:pt x="1736" y="264"/>
                  <a:pt x="1677" y="362"/>
                  <a:pt x="1677" y="462"/>
                </a:cubicBezTo>
                <a:cubicBezTo>
                  <a:pt x="1677" y="522"/>
                  <a:pt x="1699" y="584"/>
                  <a:pt x="1754" y="622"/>
                </a:cubicBezTo>
                <a:cubicBezTo>
                  <a:pt x="1719" y="642"/>
                  <a:pt x="1681" y="674"/>
                  <a:pt x="1681" y="724"/>
                </a:cubicBezTo>
                <a:cubicBezTo>
                  <a:pt x="1681" y="762"/>
                  <a:pt x="1702" y="788"/>
                  <a:pt x="1732" y="801"/>
                </a:cubicBezTo>
                <a:cubicBezTo>
                  <a:pt x="1677" y="823"/>
                  <a:pt x="1640" y="862"/>
                  <a:pt x="1640" y="922"/>
                </a:cubicBezTo>
                <a:cubicBezTo>
                  <a:pt x="1640" y="1020"/>
                  <a:pt x="1736" y="1076"/>
                  <a:pt x="1882" y="1076"/>
                </a:cubicBezTo>
                <a:cubicBezTo>
                  <a:pt x="2060" y="1076"/>
                  <a:pt x="2155" y="994"/>
                  <a:pt x="2155" y="888"/>
                </a:cubicBezTo>
                <a:close/>
                <a:moveTo>
                  <a:pt x="1728" y="911"/>
                </a:moveTo>
                <a:lnTo>
                  <a:pt x="1728" y="911"/>
                </a:lnTo>
                <a:cubicBezTo>
                  <a:pt x="1728" y="873"/>
                  <a:pt x="1747" y="841"/>
                  <a:pt x="1792" y="820"/>
                </a:cubicBezTo>
                <a:lnTo>
                  <a:pt x="1956" y="820"/>
                </a:lnTo>
                <a:cubicBezTo>
                  <a:pt x="2038" y="820"/>
                  <a:pt x="2065" y="854"/>
                  <a:pt x="2065" y="897"/>
                </a:cubicBezTo>
                <a:cubicBezTo>
                  <a:pt x="2065" y="960"/>
                  <a:pt x="2009" y="1011"/>
                  <a:pt x="1884" y="1011"/>
                </a:cubicBezTo>
                <a:cubicBezTo>
                  <a:pt x="1762" y="1011"/>
                  <a:pt x="1728" y="963"/>
                  <a:pt x="1728" y="911"/>
                </a:cubicBezTo>
                <a:close/>
                <a:moveTo>
                  <a:pt x="1766" y="461"/>
                </a:moveTo>
                <a:lnTo>
                  <a:pt x="1766" y="461"/>
                </a:lnTo>
                <a:cubicBezTo>
                  <a:pt x="1766" y="385"/>
                  <a:pt x="1808" y="328"/>
                  <a:pt x="1886" y="328"/>
                </a:cubicBezTo>
                <a:cubicBezTo>
                  <a:pt x="1964" y="328"/>
                  <a:pt x="2005" y="385"/>
                  <a:pt x="2005" y="461"/>
                </a:cubicBezTo>
                <a:cubicBezTo>
                  <a:pt x="2005" y="537"/>
                  <a:pt x="1964" y="593"/>
                  <a:pt x="1886" y="593"/>
                </a:cubicBezTo>
                <a:cubicBezTo>
                  <a:pt x="1808" y="593"/>
                  <a:pt x="1766" y="537"/>
                  <a:pt x="1766" y="461"/>
                </a:cubicBezTo>
                <a:close/>
                <a:moveTo>
                  <a:pt x="2300" y="832"/>
                </a:moveTo>
                <a:lnTo>
                  <a:pt x="2300" y="832"/>
                </a:lnTo>
                <a:cubicBezTo>
                  <a:pt x="2315" y="832"/>
                  <a:pt x="2320" y="826"/>
                  <a:pt x="2320" y="811"/>
                </a:cubicBezTo>
                <a:lnTo>
                  <a:pt x="2320" y="296"/>
                </a:lnTo>
                <a:cubicBezTo>
                  <a:pt x="2320" y="281"/>
                  <a:pt x="2315" y="275"/>
                  <a:pt x="2300" y="275"/>
                </a:cubicBezTo>
                <a:lnTo>
                  <a:pt x="2251" y="275"/>
                </a:lnTo>
                <a:cubicBezTo>
                  <a:pt x="2236" y="275"/>
                  <a:pt x="2230" y="281"/>
                  <a:pt x="2230" y="296"/>
                </a:cubicBezTo>
                <a:lnTo>
                  <a:pt x="2230" y="811"/>
                </a:lnTo>
                <a:cubicBezTo>
                  <a:pt x="2230" y="826"/>
                  <a:pt x="2236" y="832"/>
                  <a:pt x="2251" y="832"/>
                </a:cubicBezTo>
                <a:lnTo>
                  <a:pt x="2300" y="832"/>
                </a:lnTo>
                <a:close/>
                <a:moveTo>
                  <a:pt x="2337" y="74"/>
                </a:moveTo>
                <a:lnTo>
                  <a:pt x="2337" y="74"/>
                </a:lnTo>
                <a:cubicBezTo>
                  <a:pt x="2337" y="40"/>
                  <a:pt x="2314" y="12"/>
                  <a:pt x="2275" y="12"/>
                </a:cubicBezTo>
                <a:cubicBezTo>
                  <a:pt x="2237" y="12"/>
                  <a:pt x="2214" y="40"/>
                  <a:pt x="2214" y="74"/>
                </a:cubicBezTo>
                <a:cubicBezTo>
                  <a:pt x="2214" y="109"/>
                  <a:pt x="2237" y="137"/>
                  <a:pt x="2275" y="137"/>
                </a:cubicBezTo>
                <a:cubicBezTo>
                  <a:pt x="2314" y="137"/>
                  <a:pt x="2337" y="109"/>
                  <a:pt x="2337" y="74"/>
                </a:cubicBezTo>
                <a:close/>
                <a:moveTo>
                  <a:pt x="2528" y="832"/>
                </a:moveTo>
                <a:lnTo>
                  <a:pt x="2528" y="832"/>
                </a:lnTo>
                <a:cubicBezTo>
                  <a:pt x="2543" y="832"/>
                  <a:pt x="2549" y="826"/>
                  <a:pt x="2549" y="811"/>
                </a:cubicBezTo>
                <a:lnTo>
                  <a:pt x="2549" y="413"/>
                </a:lnTo>
                <a:cubicBezTo>
                  <a:pt x="2590" y="357"/>
                  <a:pt x="2648" y="339"/>
                  <a:pt x="2696" y="339"/>
                </a:cubicBezTo>
                <a:cubicBezTo>
                  <a:pt x="2795" y="339"/>
                  <a:pt x="2817" y="418"/>
                  <a:pt x="2817" y="483"/>
                </a:cubicBezTo>
                <a:lnTo>
                  <a:pt x="2817" y="811"/>
                </a:lnTo>
                <a:cubicBezTo>
                  <a:pt x="2817" y="826"/>
                  <a:pt x="2823" y="832"/>
                  <a:pt x="2838" y="832"/>
                </a:cubicBezTo>
                <a:lnTo>
                  <a:pt x="2887" y="832"/>
                </a:lnTo>
                <a:cubicBezTo>
                  <a:pt x="2902" y="832"/>
                  <a:pt x="2908" y="826"/>
                  <a:pt x="2908" y="811"/>
                </a:cubicBezTo>
                <a:lnTo>
                  <a:pt x="2908" y="475"/>
                </a:lnTo>
                <a:cubicBezTo>
                  <a:pt x="2908" y="361"/>
                  <a:pt x="2853" y="264"/>
                  <a:pt x="2715" y="264"/>
                </a:cubicBezTo>
                <a:cubicBezTo>
                  <a:pt x="2627" y="264"/>
                  <a:pt x="2575" y="303"/>
                  <a:pt x="2543" y="342"/>
                </a:cubicBezTo>
                <a:lnTo>
                  <a:pt x="2543" y="296"/>
                </a:lnTo>
                <a:cubicBezTo>
                  <a:pt x="2543" y="281"/>
                  <a:pt x="2538" y="275"/>
                  <a:pt x="2522" y="275"/>
                </a:cubicBezTo>
                <a:lnTo>
                  <a:pt x="2480" y="275"/>
                </a:lnTo>
                <a:cubicBezTo>
                  <a:pt x="2464" y="275"/>
                  <a:pt x="2459" y="281"/>
                  <a:pt x="2459" y="296"/>
                </a:cubicBezTo>
                <a:lnTo>
                  <a:pt x="2459" y="811"/>
                </a:lnTo>
                <a:cubicBezTo>
                  <a:pt x="2459" y="826"/>
                  <a:pt x="2464" y="832"/>
                  <a:pt x="2480" y="832"/>
                </a:cubicBezTo>
                <a:lnTo>
                  <a:pt x="2528" y="832"/>
                </a:lnTo>
                <a:close/>
                <a:moveTo>
                  <a:pt x="3428" y="832"/>
                </a:moveTo>
                <a:lnTo>
                  <a:pt x="3428" y="832"/>
                </a:lnTo>
                <a:cubicBezTo>
                  <a:pt x="3443" y="832"/>
                  <a:pt x="3449" y="826"/>
                  <a:pt x="3449" y="811"/>
                </a:cubicBezTo>
                <a:lnTo>
                  <a:pt x="3449" y="465"/>
                </a:lnTo>
                <a:cubicBezTo>
                  <a:pt x="3449" y="346"/>
                  <a:pt x="3387" y="264"/>
                  <a:pt x="3236" y="264"/>
                </a:cubicBezTo>
                <a:cubicBezTo>
                  <a:pt x="3158" y="264"/>
                  <a:pt x="3087" y="286"/>
                  <a:pt x="3040" y="325"/>
                </a:cubicBezTo>
                <a:cubicBezTo>
                  <a:pt x="3029" y="333"/>
                  <a:pt x="3028" y="344"/>
                  <a:pt x="3035" y="355"/>
                </a:cubicBezTo>
                <a:lnTo>
                  <a:pt x="3054" y="382"/>
                </a:lnTo>
                <a:cubicBezTo>
                  <a:pt x="3063" y="395"/>
                  <a:pt x="3070" y="396"/>
                  <a:pt x="3083" y="386"/>
                </a:cubicBezTo>
                <a:cubicBezTo>
                  <a:pt x="3122" y="355"/>
                  <a:pt x="3177" y="340"/>
                  <a:pt x="3228" y="340"/>
                </a:cubicBezTo>
                <a:cubicBezTo>
                  <a:pt x="3338" y="340"/>
                  <a:pt x="3359" y="411"/>
                  <a:pt x="3359" y="479"/>
                </a:cubicBezTo>
                <a:lnTo>
                  <a:pt x="3359" y="526"/>
                </a:lnTo>
                <a:cubicBezTo>
                  <a:pt x="3329" y="513"/>
                  <a:pt x="3282" y="504"/>
                  <a:pt x="3228" y="504"/>
                </a:cubicBezTo>
                <a:cubicBezTo>
                  <a:pt x="3074" y="504"/>
                  <a:pt x="3006" y="578"/>
                  <a:pt x="3006" y="675"/>
                </a:cubicBezTo>
                <a:cubicBezTo>
                  <a:pt x="3006" y="772"/>
                  <a:pt x="3071" y="844"/>
                  <a:pt x="3192" y="844"/>
                </a:cubicBezTo>
                <a:cubicBezTo>
                  <a:pt x="3284" y="844"/>
                  <a:pt x="3334" y="801"/>
                  <a:pt x="3364" y="761"/>
                </a:cubicBezTo>
                <a:lnTo>
                  <a:pt x="3364" y="811"/>
                </a:lnTo>
                <a:cubicBezTo>
                  <a:pt x="3364" y="826"/>
                  <a:pt x="3370" y="832"/>
                  <a:pt x="3385" y="832"/>
                </a:cubicBezTo>
                <a:lnTo>
                  <a:pt x="3428" y="832"/>
                </a:lnTo>
                <a:close/>
                <a:moveTo>
                  <a:pt x="3207" y="770"/>
                </a:moveTo>
                <a:lnTo>
                  <a:pt x="3207" y="770"/>
                </a:lnTo>
                <a:cubicBezTo>
                  <a:pt x="3121" y="770"/>
                  <a:pt x="3098" y="719"/>
                  <a:pt x="3098" y="673"/>
                </a:cubicBezTo>
                <a:cubicBezTo>
                  <a:pt x="3098" y="615"/>
                  <a:pt x="3135" y="573"/>
                  <a:pt x="3239" y="573"/>
                </a:cubicBezTo>
                <a:cubicBezTo>
                  <a:pt x="3274" y="573"/>
                  <a:pt x="3329" y="578"/>
                  <a:pt x="3359" y="592"/>
                </a:cubicBezTo>
                <a:lnTo>
                  <a:pt x="3359" y="690"/>
                </a:lnTo>
                <a:cubicBezTo>
                  <a:pt x="3319" y="747"/>
                  <a:pt x="3265" y="770"/>
                  <a:pt x="3207" y="770"/>
                </a:cubicBezTo>
                <a:close/>
                <a:moveTo>
                  <a:pt x="3608" y="346"/>
                </a:moveTo>
                <a:lnTo>
                  <a:pt x="3608" y="346"/>
                </a:lnTo>
                <a:lnTo>
                  <a:pt x="3608" y="676"/>
                </a:lnTo>
                <a:cubicBezTo>
                  <a:pt x="3608" y="799"/>
                  <a:pt x="3663" y="844"/>
                  <a:pt x="3760" y="844"/>
                </a:cubicBezTo>
                <a:cubicBezTo>
                  <a:pt x="3798" y="844"/>
                  <a:pt x="3834" y="837"/>
                  <a:pt x="3867" y="818"/>
                </a:cubicBezTo>
                <a:cubicBezTo>
                  <a:pt x="3878" y="811"/>
                  <a:pt x="3882" y="802"/>
                  <a:pt x="3876" y="788"/>
                </a:cubicBezTo>
                <a:lnTo>
                  <a:pt x="3863" y="758"/>
                </a:lnTo>
                <a:cubicBezTo>
                  <a:pt x="3858" y="745"/>
                  <a:pt x="3851" y="743"/>
                  <a:pt x="3838" y="750"/>
                </a:cubicBezTo>
                <a:cubicBezTo>
                  <a:pt x="3818" y="761"/>
                  <a:pt x="3797" y="768"/>
                  <a:pt x="3772" y="768"/>
                </a:cubicBezTo>
                <a:cubicBezTo>
                  <a:pt x="3717" y="768"/>
                  <a:pt x="3699" y="734"/>
                  <a:pt x="3699" y="673"/>
                </a:cubicBezTo>
                <a:lnTo>
                  <a:pt x="3699" y="346"/>
                </a:lnTo>
                <a:lnTo>
                  <a:pt x="3856" y="346"/>
                </a:lnTo>
                <a:cubicBezTo>
                  <a:pt x="3871" y="346"/>
                  <a:pt x="3877" y="340"/>
                  <a:pt x="3877" y="325"/>
                </a:cubicBezTo>
                <a:lnTo>
                  <a:pt x="3877" y="296"/>
                </a:lnTo>
                <a:cubicBezTo>
                  <a:pt x="3877" y="281"/>
                  <a:pt x="3871" y="275"/>
                  <a:pt x="3856" y="275"/>
                </a:cubicBezTo>
                <a:lnTo>
                  <a:pt x="3699" y="275"/>
                </a:lnTo>
                <a:lnTo>
                  <a:pt x="3699" y="146"/>
                </a:lnTo>
                <a:cubicBezTo>
                  <a:pt x="3699" y="131"/>
                  <a:pt x="3693" y="125"/>
                  <a:pt x="3678" y="125"/>
                </a:cubicBezTo>
                <a:lnTo>
                  <a:pt x="3629" y="125"/>
                </a:lnTo>
                <a:cubicBezTo>
                  <a:pt x="3614" y="125"/>
                  <a:pt x="3608" y="131"/>
                  <a:pt x="3608" y="146"/>
                </a:cubicBezTo>
                <a:lnTo>
                  <a:pt x="3608" y="275"/>
                </a:lnTo>
                <a:lnTo>
                  <a:pt x="3534" y="275"/>
                </a:lnTo>
                <a:cubicBezTo>
                  <a:pt x="3519" y="275"/>
                  <a:pt x="3513" y="281"/>
                  <a:pt x="3513" y="296"/>
                </a:cubicBezTo>
                <a:lnTo>
                  <a:pt x="3513" y="325"/>
                </a:lnTo>
                <a:cubicBezTo>
                  <a:pt x="3513" y="340"/>
                  <a:pt x="3519" y="346"/>
                  <a:pt x="3534" y="346"/>
                </a:cubicBezTo>
                <a:lnTo>
                  <a:pt x="3608" y="346"/>
                </a:lnTo>
                <a:close/>
                <a:moveTo>
                  <a:pt x="4030" y="832"/>
                </a:moveTo>
                <a:lnTo>
                  <a:pt x="4030" y="832"/>
                </a:lnTo>
                <a:cubicBezTo>
                  <a:pt x="4045" y="832"/>
                  <a:pt x="4051" y="826"/>
                  <a:pt x="4051" y="811"/>
                </a:cubicBezTo>
                <a:lnTo>
                  <a:pt x="4051" y="296"/>
                </a:lnTo>
                <a:cubicBezTo>
                  <a:pt x="4051" y="281"/>
                  <a:pt x="4045" y="275"/>
                  <a:pt x="4030" y="275"/>
                </a:cubicBezTo>
                <a:lnTo>
                  <a:pt x="3982" y="275"/>
                </a:lnTo>
                <a:cubicBezTo>
                  <a:pt x="3967" y="275"/>
                  <a:pt x="3961" y="281"/>
                  <a:pt x="3961" y="296"/>
                </a:cubicBezTo>
                <a:lnTo>
                  <a:pt x="3961" y="811"/>
                </a:lnTo>
                <a:cubicBezTo>
                  <a:pt x="3961" y="826"/>
                  <a:pt x="3967" y="832"/>
                  <a:pt x="3982" y="832"/>
                </a:cubicBezTo>
                <a:lnTo>
                  <a:pt x="4030" y="832"/>
                </a:lnTo>
                <a:close/>
                <a:moveTo>
                  <a:pt x="4068" y="74"/>
                </a:moveTo>
                <a:lnTo>
                  <a:pt x="4068" y="74"/>
                </a:lnTo>
                <a:cubicBezTo>
                  <a:pt x="4068" y="40"/>
                  <a:pt x="4044" y="12"/>
                  <a:pt x="4006" y="12"/>
                </a:cubicBezTo>
                <a:cubicBezTo>
                  <a:pt x="3968" y="12"/>
                  <a:pt x="3945" y="40"/>
                  <a:pt x="3945" y="74"/>
                </a:cubicBezTo>
                <a:cubicBezTo>
                  <a:pt x="3945" y="109"/>
                  <a:pt x="3968" y="137"/>
                  <a:pt x="4006" y="137"/>
                </a:cubicBezTo>
                <a:cubicBezTo>
                  <a:pt x="4044" y="137"/>
                  <a:pt x="4068" y="109"/>
                  <a:pt x="4068" y="74"/>
                </a:cubicBezTo>
                <a:close/>
                <a:moveTo>
                  <a:pt x="4248" y="554"/>
                </a:moveTo>
                <a:lnTo>
                  <a:pt x="4248" y="554"/>
                </a:lnTo>
                <a:cubicBezTo>
                  <a:pt x="4248" y="439"/>
                  <a:pt x="4295" y="335"/>
                  <a:pt x="4411" y="335"/>
                </a:cubicBezTo>
                <a:cubicBezTo>
                  <a:pt x="4527" y="335"/>
                  <a:pt x="4573" y="439"/>
                  <a:pt x="4573" y="554"/>
                </a:cubicBezTo>
                <a:cubicBezTo>
                  <a:pt x="4573" y="668"/>
                  <a:pt x="4527" y="772"/>
                  <a:pt x="4411" y="772"/>
                </a:cubicBezTo>
                <a:cubicBezTo>
                  <a:pt x="4295" y="772"/>
                  <a:pt x="4248" y="668"/>
                  <a:pt x="4248" y="554"/>
                </a:cubicBezTo>
                <a:close/>
                <a:moveTo>
                  <a:pt x="4667" y="554"/>
                </a:moveTo>
                <a:lnTo>
                  <a:pt x="4667" y="554"/>
                </a:lnTo>
                <a:cubicBezTo>
                  <a:pt x="4667" y="404"/>
                  <a:pt x="4593" y="264"/>
                  <a:pt x="4411" y="264"/>
                </a:cubicBezTo>
                <a:cubicBezTo>
                  <a:pt x="4232" y="264"/>
                  <a:pt x="4155" y="404"/>
                  <a:pt x="4155" y="554"/>
                </a:cubicBezTo>
                <a:cubicBezTo>
                  <a:pt x="4155" y="703"/>
                  <a:pt x="4229" y="844"/>
                  <a:pt x="4411" y="844"/>
                </a:cubicBezTo>
                <a:cubicBezTo>
                  <a:pt x="4590" y="844"/>
                  <a:pt x="4667" y="703"/>
                  <a:pt x="4667" y="554"/>
                </a:cubicBezTo>
                <a:close/>
                <a:moveTo>
                  <a:pt x="4844" y="832"/>
                </a:moveTo>
                <a:lnTo>
                  <a:pt x="4844" y="832"/>
                </a:lnTo>
                <a:cubicBezTo>
                  <a:pt x="4859" y="832"/>
                  <a:pt x="4864" y="826"/>
                  <a:pt x="4864" y="811"/>
                </a:cubicBezTo>
                <a:lnTo>
                  <a:pt x="4864" y="413"/>
                </a:lnTo>
                <a:cubicBezTo>
                  <a:pt x="4905" y="357"/>
                  <a:pt x="4963" y="339"/>
                  <a:pt x="5012" y="339"/>
                </a:cubicBezTo>
                <a:cubicBezTo>
                  <a:pt x="5110" y="339"/>
                  <a:pt x="5132" y="418"/>
                  <a:pt x="5132" y="483"/>
                </a:cubicBezTo>
                <a:lnTo>
                  <a:pt x="5132" y="811"/>
                </a:lnTo>
                <a:cubicBezTo>
                  <a:pt x="5132" y="826"/>
                  <a:pt x="5138" y="832"/>
                  <a:pt x="5153" y="832"/>
                </a:cubicBezTo>
                <a:lnTo>
                  <a:pt x="5202" y="832"/>
                </a:lnTo>
                <a:cubicBezTo>
                  <a:pt x="5217" y="832"/>
                  <a:pt x="5223" y="826"/>
                  <a:pt x="5223" y="811"/>
                </a:cubicBezTo>
                <a:lnTo>
                  <a:pt x="5223" y="475"/>
                </a:lnTo>
                <a:cubicBezTo>
                  <a:pt x="5223" y="361"/>
                  <a:pt x="5168" y="264"/>
                  <a:pt x="5030" y="264"/>
                </a:cubicBezTo>
                <a:cubicBezTo>
                  <a:pt x="4942" y="264"/>
                  <a:pt x="4890" y="303"/>
                  <a:pt x="4859" y="342"/>
                </a:cubicBezTo>
                <a:lnTo>
                  <a:pt x="4859" y="296"/>
                </a:lnTo>
                <a:cubicBezTo>
                  <a:pt x="4859" y="281"/>
                  <a:pt x="4853" y="275"/>
                  <a:pt x="4838" y="275"/>
                </a:cubicBezTo>
                <a:lnTo>
                  <a:pt x="4795" y="275"/>
                </a:lnTo>
                <a:cubicBezTo>
                  <a:pt x="4780" y="275"/>
                  <a:pt x="4774" y="281"/>
                  <a:pt x="4774" y="296"/>
                </a:cubicBezTo>
                <a:lnTo>
                  <a:pt x="4774" y="811"/>
                </a:lnTo>
                <a:cubicBezTo>
                  <a:pt x="4774" y="826"/>
                  <a:pt x="4780" y="832"/>
                  <a:pt x="4795" y="832"/>
                </a:cubicBezTo>
                <a:lnTo>
                  <a:pt x="4844" y="832"/>
                </a:lnTo>
                <a:close/>
                <a:moveTo>
                  <a:pt x="6024" y="832"/>
                </a:moveTo>
                <a:lnTo>
                  <a:pt x="6024" y="832"/>
                </a:lnTo>
                <a:cubicBezTo>
                  <a:pt x="6039" y="832"/>
                  <a:pt x="6045" y="826"/>
                  <a:pt x="6045" y="811"/>
                </a:cubicBezTo>
                <a:lnTo>
                  <a:pt x="6045" y="465"/>
                </a:lnTo>
                <a:cubicBezTo>
                  <a:pt x="6045" y="346"/>
                  <a:pt x="5983" y="264"/>
                  <a:pt x="5832" y="264"/>
                </a:cubicBezTo>
                <a:cubicBezTo>
                  <a:pt x="5754" y="264"/>
                  <a:pt x="5683" y="286"/>
                  <a:pt x="5636" y="325"/>
                </a:cubicBezTo>
                <a:cubicBezTo>
                  <a:pt x="5625" y="333"/>
                  <a:pt x="5624" y="344"/>
                  <a:pt x="5631" y="355"/>
                </a:cubicBezTo>
                <a:lnTo>
                  <a:pt x="5650" y="382"/>
                </a:lnTo>
                <a:cubicBezTo>
                  <a:pt x="5659" y="395"/>
                  <a:pt x="5666" y="396"/>
                  <a:pt x="5679" y="386"/>
                </a:cubicBezTo>
                <a:cubicBezTo>
                  <a:pt x="5718" y="355"/>
                  <a:pt x="5773" y="340"/>
                  <a:pt x="5824" y="340"/>
                </a:cubicBezTo>
                <a:cubicBezTo>
                  <a:pt x="5934" y="340"/>
                  <a:pt x="5955" y="411"/>
                  <a:pt x="5955" y="479"/>
                </a:cubicBezTo>
                <a:lnTo>
                  <a:pt x="5955" y="526"/>
                </a:lnTo>
                <a:cubicBezTo>
                  <a:pt x="5925" y="513"/>
                  <a:pt x="5878" y="504"/>
                  <a:pt x="5824" y="504"/>
                </a:cubicBezTo>
                <a:cubicBezTo>
                  <a:pt x="5671" y="504"/>
                  <a:pt x="5602" y="578"/>
                  <a:pt x="5602" y="675"/>
                </a:cubicBezTo>
                <a:cubicBezTo>
                  <a:pt x="5602" y="772"/>
                  <a:pt x="5667" y="844"/>
                  <a:pt x="5788" y="844"/>
                </a:cubicBezTo>
                <a:cubicBezTo>
                  <a:pt x="5881" y="844"/>
                  <a:pt x="5930" y="801"/>
                  <a:pt x="5961" y="761"/>
                </a:cubicBezTo>
                <a:lnTo>
                  <a:pt x="5961" y="811"/>
                </a:lnTo>
                <a:cubicBezTo>
                  <a:pt x="5961" y="826"/>
                  <a:pt x="5966" y="832"/>
                  <a:pt x="5981" y="832"/>
                </a:cubicBezTo>
                <a:lnTo>
                  <a:pt x="6024" y="832"/>
                </a:lnTo>
                <a:close/>
                <a:moveTo>
                  <a:pt x="5803" y="770"/>
                </a:moveTo>
                <a:lnTo>
                  <a:pt x="5803" y="770"/>
                </a:lnTo>
                <a:cubicBezTo>
                  <a:pt x="5717" y="770"/>
                  <a:pt x="5694" y="719"/>
                  <a:pt x="5694" y="673"/>
                </a:cubicBezTo>
                <a:cubicBezTo>
                  <a:pt x="5694" y="615"/>
                  <a:pt x="5731" y="573"/>
                  <a:pt x="5835" y="573"/>
                </a:cubicBezTo>
                <a:cubicBezTo>
                  <a:pt x="5870" y="573"/>
                  <a:pt x="5925" y="578"/>
                  <a:pt x="5955" y="592"/>
                </a:cubicBezTo>
                <a:lnTo>
                  <a:pt x="5955" y="690"/>
                </a:lnTo>
                <a:cubicBezTo>
                  <a:pt x="5915" y="747"/>
                  <a:pt x="5861" y="770"/>
                  <a:pt x="5803" y="770"/>
                </a:cubicBezTo>
                <a:close/>
                <a:moveTo>
                  <a:pt x="6204" y="346"/>
                </a:moveTo>
                <a:lnTo>
                  <a:pt x="6204" y="346"/>
                </a:lnTo>
                <a:lnTo>
                  <a:pt x="6204" y="676"/>
                </a:lnTo>
                <a:cubicBezTo>
                  <a:pt x="6204" y="799"/>
                  <a:pt x="6259" y="844"/>
                  <a:pt x="6356" y="844"/>
                </a:cubicBezTo>
                <a:cubicBezTo>
                  <a:pt x="6395" y="844"/>
                  <a:pt x="6431" y="837"/>
                  <a:pt x="6463" y="818"/>
                </a:cubicBezTo>
                <a:cubicBezTo>
                  <a:pt x="6475" y="811"/>
                  <a:pt x="6478" y="802"/>
                  <a:pt x="6472" y="788"/>
                </a:cubicBezTo>
                <a:lnTo>
                  <a:pt x="6460" y="758"/>
                </a:lnTo>
                <a:cubicBezTo>
                  <a:pt x="6454" y="745"/>
                  <a:pt x="6447" y="743"/>
                  <a:pt x="6434" y="750"/>
                </a:cubicBezTo>
                <a:cubicBezTo>
                  <a:pt x="6414" y="761"/>
                  <a:pt x="6393" y="768"/>
                  <a:pt x="6368" y="768"/>
                </a:cubicBezTo>
                <a:cubicBezTo>
                  <a:pt x="6313" y="768"/>
                  <a:pt x="6295" y="734"/>
                  <a:pt x="6295" y="673"/>
                </a:cubicBezTo>
                <a:lnTo>
                  <a:pt x="6295" y="346"/>
                </a:lnTo>
                <a:lnTo>
                  <a:pt x="6453" y="346"/>
                </a:lnTo>
                <a:cubicBezTo>
                  <a:pt x="6468" y="346"/>
                  <a:pt x="6473" y="340"/>
                  <a:pt x="6473" y="325"/>
                </a:cubicBezTo>
                <a:lnTo>
                  <a:pt x="6473" y="296"/>
                </a:lnTo>
                <a:cubicBezTo>
                  <a:pt x="6473" y="281"/>
                  <a:pt x="6468" y="275"/>
                  <a:pt x="6453" y="275"/>
                </a:cubicBezTo>
                <a:lnTo>
                  <a:pt x="6295" y="275"/>
                </a:lnTo>
                <a:lnTo>
                  <a:pt x="6295" y="146"/>
                </a:lnTo>
                <a:cubicBezTo>
                  <a:pt x="6295" y="131"/>
                  <a:pt x="6289" y="125"/>
                  <a:pt x="6274" y="125"/>
                </a:cubicBezTo>
                <a:lnTo>
                  <a:pt x="6225" y="125"/>
                </a:lnTo>
                <a:cubicBezTo>
                  <a:pt x="6210" y="125"/>
                  <a:pt x="6204" y="131"/>
                  <a:pt x="6204" y="146"/>
                </a:cubicBezTo>
                <a:lnTo>
                  <a:pt x="6204" y="275"/>
                </a:lnTo>
                <a:lnTo>
                  <a:pt x="6130" y="275"/>
                </a:lnTo>
                <a:cubicBezTo>
                  <a:pt x="6115" y="275"/>
                  <a:pt x="6109" y="281"/>
                  <a:pt x="6109" y="296"/>
                </a:cubicBezTo>
                <a:lnTo>
                  <a:pt x="6109" y="325"/>
                </a:lnTo>
                <a:cubicBezTo>
                  <a:pt x="6109" y="340"/>
                  <a:pt x="6115" y="346"/>
                  <a:pt x="6130" y="346"/>
                </a:cubicBezTo>
                <a:lnTo>
                  <a:pt x="6204" y="346"/>
                </a:lnTo>
                <a:close/>
                <a:moveTo>
                  <a:pt x="7502" y="275"/>
                </a:moveTo>
                <a:lnTo>
                  <a:pt x="7502" y="275"/>
                </a:lnTo>
                <a:cubicBezTo>
                  <a:pt x="7487" y="275"/>
                  <a:pt x="7480" y="281"/>
                  <a:pt x="7478" y="296"/>
                </a:cubicBezTo>
                <a:cubicBezTo>
                  <a:pt x="7451" y="447"/>
                  <a:pt x="7398" y="628"/>
                  <a:pt x="7350" y="741"/>
                </a:cubicBezTo>
                <a:cubicBezTo>
                  <a:pt x="7298" y="628"/>
                  <a:pt x="7241" y="447"/>
                  <a:pt x="7214" y="296"/>
                </a:cubicBezTo>
                <a:cubicBezTo>
                  <a:pt x="7211" y="281"/>
                  <a:pt x="7204" y="275"/>
                  <a:pt x="7189" y="275"/>
                </a:cubicBezTo>
                <a:lnTo>
                  <a:pt x="7150" y="275"/>
                </a:lnTo>
                <a:cubicBezTo>
                  <a:pt x="7135" y="275"/>
                  <a:pt x="7128" y="281"/>
                  <a:pt x="7125" y="296"/>
                </a:cubicBezTo>
                <a:cubicBezTo>
                  <a:pt x="7099" y="447"/>
                  <a:pt x="7042" y="628"/>
                  <a:pt x="6990" y="741"/>
                </a:cubicBezTo>
                <a:cubicBezTo>
                  <a:pt x="6942" y="628"/>
                  <a:pt x="6889" y="447"/>
                  <a:pt x="6862" y="296"/>
                </a:cubicBezTo>
                <a:cubicBezTo>
                  <a:pt x="6860" y="281"/>
                  <a:pt x="6853" y="275"/>
                  <a:pt x="6838" y="275"/>
                </a:cubicBezTo>
                <a:lnTo>
                  <a:pt x="6788" y="275"/>
                </a:lnTo>
                <a:cubicBezTo>
                  <a:pt x="6776" y="275"/>
                  <a:pt x="6770" y="281"/>
                  <a:pt x="6770" y="290"/>
                </a:cubicBezTo>
                <a:cubicBezTo>
                  <a:pt x="6770" y="295"/>
                  <a:pt x="6772" y="301"/>
                  <a:pt x="6773" y="306"/>
                </a:cubicBezTo>
                <a:cubicBezTo>
                  <a:pt x="6808" y="483"/>
                  <a:pt x="6877" y="688"/>
                  <a:pt x="6935" y="813"/>
                </a:cubicBezTo>
                <a:cubicBezTo>
                  <a:pt x="6941" y="826"/>
                  <a:pt x="6950" y="832"/>
                  <a:pt x="6965" y="832"/>
                </a:cubicBezTo>
                <a:lnTo>
                  <a:pt x="7011" y="832"/>
                </a:lnTo>
                <a:cubicBezTo>
                  <a:pt x="7026" y="832"/>
                  <a:pt x="7034" y="826"/>
                  <a:pt x="7040" y="812"/>
                </a:cubicBezTo>
                <a:cubicBezTo>
                  <a:pt x="7104" y="659"/>
                  <a:pt x="7147" y="533"/>
                  <a:pt x="7169" y="412"/>
                </a:cubicBezTo>
                <a:cubicBezTo>
                  <a:pt x="7193" y="533"/>
                  <a:pt x="7234" y="659"/>
                  <a:pt x="7301" y="813"/>
                </a:cubicBezTo>
                <a:cubicBezTo>
                  <a:pt x="7306" y="826"/>
                  <a:pt x="7314" y="832"/>
                  <a:pt x="7330" y="832"/>
                </a:cubicBezTo>
                <a:lnTo>
                  <a:pt x="7374" y="832"/>
                </a:lnTo>
                <a:cubicBezTo>
                  <a:pt x="7389" y="832"/>
                  <a:pt x="7398" y="825"/>
                  <a:pt x="7404" y="813"/>
                </a:cubicBezTo>
                <a:cubicBezTo>
                  <a:pt x="7465" y="690"/>
                  <a:pt x="7531" y="483"/>
                  <a:pt x="7566" y="306"/>
                </a:cubicBezTo>
                <a:cubicBezTo>
                  <a:pt x="7567" y="301"/>
                  <a:pt x="7568" y="295"/>
                  <a:pt x="7568" y="290"/>
                </a:cubicBezTo>
                <a:cubicBezTo>
                  <a:pt x="7568" y="281"/>
                  <a:pt x="7563" y="275"/>
                  <a:pt x="7551" y="275"/>
                </a:cubicBezTo>
                <a:lnTo>
                  <a:pt x="7502" y="275"/>
                </a:lnTo>
                <a:close/>
                <a:moveTo>
                  <a:pt x="7705" y="554"/>
                </a:moveTo>
                <a:lnTo>
                  <a:pt x="7705" y="554"/>
                </a:lnTo>
                <a:cubicBezTo>
                  <a:pt x="7705" y="439"/>
                  <a:pt x="7752" y="335"/>
                  <a:pt x="7868" y="335"/>
                </a:cubicBezTo>
                <a:cubicBezTo>
                  <a:pt x="7984" y="335"/>
                  <a:pt x="8030" y="439"/>
                  <a:pt x="8030" y="554"/>
                </a:cubicBezTo>
                <a:cubicBezTo>
                  <a:pt x="8030" y="668"/>
                  <a:pt x="7984" y="772"/>
                  <a:pt x="7868" y="772"/>
                </a:cubicBezTo>
                <a:cubicBezTo>
                  <a:pt x="7752" y="772"/>
                  <a:pt x="7705" y="668"/>
                  <a:pt x="7705" y="554"/>
                </a:cubicBezTo>
                <a:close/>
                <a:moveTo>
                  <a:pt x="8124" y="554"/>
                </a:moveTo>
                <a:lnTo>
                  <a:pt x="8124" y="554"/>
                </a:lnTo>
                <a:cubicBezTo>
                  <a:pt x="8124" y="404"/>
                  <a:pt x="8050" y="264"/>
                  <a:pt x="7868" y="264"/>
                </a:cubicBezTo>
                <a:cubicBezTo>
                  <a:pt x="7689" y="264"/>
                  <a:pt x="7611" y="404"/>
                  <a:pt x="7611" y="554"/>
                </a:cubicBezTo>
                <a:cubicBezTo>
                  <a:pt x="7611" y="703"/>
                  <a:pt x="7686" y="844"/>
                  <a:pt x="7868" y="844"/>
                </a:cubicBezTo>
                <a:cubicBezTo>
                  <a:pt x="8046" y="844"/>
                  <a:pt x="8124" y="703"/>
                  <a:pt x="8124" y="554"/>
                </a:cubicBezTo>
                <a:close/>
                <a:moveTo>
                  <a:pt x="8300" y="832"/>
                </a:moveTo>
                <a:lnTo>
                  <a:pt x="8300" y="832"/>
                </a:lnTo>
                <a:cubicBezTo>
                  <a:pt x="8315" y="832"/>
                  <a:pt x="8321" y="826"/>
                  <a:pt x="8321" y="811"/>
                </a:cubicBezTo>
                <a:lnTo>
                  <a:pt x="8321" y="413"/>
                </a:lnTo>
                <a:cubicBezTo>
                  <a:pt x="8357" y="363"/>
                  <a:pt x="8410" y="346"/>
                  <a:pt x="8455" y="346"/>
                </a:cubicBezTo>
                <a:cubicBezTo>
                  <a:pt x="8471" y="346"/>
                  <a:pt x="8487" y="348"/>
                  <a:pt x="8503" y="353"/>
                </a:cubicBezTo>
                <a:cubicBezTo>
                  <a:pt x="8518" y="356"/>
                  <a:pt x="8524" y="353"/>
                  <a:pt x="8528" y="338"/>
                </a:cubicBezTo>
                <a:lnTo>
                  <a:pt x="8537" y="295"/>
                </a:lnTo>
                <a:cubicBezTo>
                  <a:pt x="8540" y="282"/>
                  <a:pt x="8535" y="273"/>
                  <a:pt x="8522" y="269"/>
                </a:cubicBezTo>
                <a:cubicBezTo>
                  <a:pt x="8506" y="265"/>
                  <a:pt x="8488" y="264"/>
                  <a:pt x="8473" y="264"/>
                </a:cubicBezTo>
                <a:cubicBezTo>
                  <a:pt x="8392" y="264"/>
                  <a:pt x="8347" y="308"/>
                  <a:pt x="8315" y="348"/>
                </a:cubicBezTo>
                <a:lnTo>
                  <a:pt x="8315" y="296"/>
                </a:lnTo>
                <a:cubicBezTo>
                  <a:pt x="8315" y="281"/>
                  <a:pt x="8310" y="275"/>
                  <a:pt x="8294" y="275"/>
                </a:cubicBezTo>
                <a:lnTo>
                  <a:pt x="8252" y="275"/>
                </a:lnTo>
                <a:cubicBezTo>
                  <a:pt x="8236" y="275"/>
                  <a:pt x="8231" y="281"/>
                  <a:pt x="8231" y="296"/>
                </a:cubicBezTo>
                <a:lnTo>
                  <a:pt x="8231" y="811"/>
                </a:lnTo>
                <a:cubicBezTo>
                  <a:pt x="8231" y="826"/>
                  <a:pt x="8236" y="832"/>
                  <a:pt x="8252" y="832"/>
                </a:cubicBezTo>
                <a:lnTo>
                  <a:pt x="8300" y="832"/>
                </a:lnTo>
                <a:close/>
                <a:moveTo>
                  <a:pt x="9044" y="832"/>
                </a:moveTo>
                <a:lnTo>
                  <a:pt x="9044" y="832"/>
                </a:lnTo>
                <a:cubicBezTo>
                  <a:pt x="9058" y="832"/>
                  <a:pt x="9061" y="825"/>
                  <a:pt x="9056" y="813"/>
                </a:cubicBezTo>
                <a:cubicBezTo>
                  <a:pt x="9009" y="716"/>
                  <a:pt x="8919" y="595"/>
                  <a:pt x="8833" y="515"/>
                </a:cubicBezTo>
                <a:cubicBezTo>
                  <a:pt x="8909" y="447"/>
                  <a:pt x="8978" y="369"/>
                  <a:pt x="9028" y="293"/>
                </a:cubicBezTo>
                <a:cubicBezTo>
                  <a:pt x="9035" y="282"/>
                  <a:pt x="9031" y="275"/>
                  <a:pt x="9018" y="275"/>
                </a:cubicBezTo>
                <a:lnTo>
                  <a:pt x="8962" y="275"/>
                </a:lnTo>
                <a:cubicBezTo>
                  <a:pt x="8945" y="275"/>
                  <a:pt x="8937" y="280"/>
                  <a:pt x="8928" y="293"/>
                </a:cubicBezTo>
                <a:cubicBezTo>
                  <a:pt x="8878" y="367"/>
                  <a:pt x="8789" y="465"/>
                  <a:pt x="8704" y="526"/>
                </a:cubicBezTo>
                <a:lnTo>
                  <a:pt x="8704" y="20"/>
                </a:lnTo>
                <a:cubicBezTo>
                  <a:pt x="8704" y="5"/>
                  <a:pt x="8698" y="0"/>
                  <a:pt x="8683" y="0"/>
                </a:cubicBezTo>
                <a:lnTo>
                  <a:pt x="8634" y="0"/>
                </a:lnTo>
                <a:cubicBezTo>
                  <a:pt x="8619" y="0"/>
                  <a:pt x="8614" y="5"/>
                  <a:pt x="8614" y="20"/>
                </a:cubicBezTo>
                <a:lnTo>
                  <a:pt x="8614" y="811"/>
                </a:lnTo>
                <a:cubicBezTo>
                  <a:pt x="8614" y="826"/>
                  <a:pt x="8619" y="832"/>
                  <a:pt x="8634" y="832"/>
                </a:cubicBezTo>
                <a:lnTo>
                  <a:pt x="8683" y="832"/>
                </a:lnTo>
                <a:cubicBezTo>
                  <a:pt x="8698" y="832"/>
                  <a:pt x="8704" y="826"/>
                  <a:pt x="8704" y="811"/>
                </a:cubicBezTo>
                <a:lnTo>
                  <a:pt x="8704" y="613"/>
                </a:lnTo>
                <a:cubicBezTo>
                  <a:pt x="8727" y="598"/>
                  <a:pt x="8750" y="581"/>
                  <a:pt x="8773" y="564"/>
                </a:cubicBezTo>
                <a:cubicBezTo>
                  <a:pt x="8846" y="634"/>
                  <a:pt x="8914" y="732"/>
                  <a:pt x="8958" y="813"/>
                </a:cubicBezTo>
                <a:cubicBezTo>
                  <a:pt x="8965" y="827"/>
                  <a:pt x="8973" y="832"/>
                  <a:pt x="8988" y="832"/>
                </a:cubicBezTo>
                <a:lnTo>
                  <a:pt x="9044" y="83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7534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1" y="-8587"/>
            <a:ext cx="12207234" cy="6874623"/>
          </a:xfrm>
          <a:prstGeom prst="rect">
            <a:avLst/>
          </a:prstGeom>
        </p:spPr>
      </p:pic>
      <p:sp>
        <p:nvSpPr>
          <p:cNvPr id="2" name="Title 1"/>
          <p:cNvSpPr>
            <a:spLocks noGrp="1"/>
          </p:cNvSpPr>
          <p:nvPr>
            <p:ph type="ctrTitle" hasCustomPrompt="1"/>
          </p:nvPr>
        </p:nvSpPr>
        <p:spPr>
          <a:xfrm>
            <a:off x="1624903" y="1649413"/>
            <a:ext cx="9000934" cy="1417468"/>
          </a:xfrm>
        </p:spPr>
        <p:txBody>
          <a:bodyPr anchor="t" anchorCtr="0">
            <a:noAutofit/>
          </a:bodyPr>
          <a:lstStyle>
            <a:lvl1pPr algn="l">
              <a:lnSpc>
                <a:spcPct val="90000"/>
              </a:lnSpc>
              <a:defRPr sz="4800">
                <a:solidFill>
                  <a:schemeClr val="accent2"/>
                </a:solidFill>
              </a:defRPr>
            </a:lvl1pPr>
          </a:lstStyle>
          <a:p>
            <a:r>
              <a:rPr lang="en-US" dirty="0"/>
              <a:t>Title Slide 2 Layout</a:t>
            </a:r>
            <a:endParaRPr lang="en-CA" dirty="0"/>
          </a:p>
        </p:txBody>
      </p:sp>
      <p:sp>
        <p:nvSpPr>
          <p:cNvPr id="4" name="Date Placeholder 3"/>
          <p:cNvSpPr>
            <a:spLocks noGrp="1"/>
          </p:cNvSpPr>
          <p:nvPr>
            <p:ph type="dt" sz="half" idx="10"/>
          </p:nvPr>
        </p:nvSpPr>
        <p:spPr>
          <a:xfrm>
            <a:off x="1627188" y="3072384"/>
            <a:ext cx="3979927" cy="254013"/>
          </a:xfrm>
        </p:spPr>
        <p:txBody>
          <a:bodyPr/>
          <a:lstStyle>
            <a:lvl1pPr algn="l">
              <a:defRPr sz="1300" b="1">
                <a:solidFill>
                  <a:schemeClr val="accent2"/>
                </a:solidFill>
              </a:defRPr>
            </a:lvl1pPr>
          </a:lstStyle>
          <a:p>
            <a:fld id="{11A10271-0286-4BA7-AF61-91EDADC7C7D8}" type="datetime4">
              <a:rPr lang="en-US" smtClean="0"/>
              <a:t>November 20, 2018</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383280"/>
            <a:ext cx="3977640" cy="1684307"/>
          </a:xfrm>
          <a:prstGeom prst="rect">
            <a:avLst/>
          </a:prstGeom>
          <a:noFill/>
        </p:spPr>
        <p:txBody>
          <a:bodyPr wrap="square" lIns="0" tIns="0" rIns="0" bIns="0" rtlCol="0">
            <a:spAutoFit/>
          </a:bodyPr>
          <a:lstStyle/>
          <a:p>
            <a:pPr>
              <a:lnSpc>
                <a:spcPct val="110000"/>
              </a:lnSpc>
            </a:pPr>
            <a:r>
              <a:rPr lang="en-CA" sz="800" b="1" dirty="0">
                <a:solidFill>
                  <a:schemeClr val="accent2"/>
                </a:solidFill>
              </a:rPr>
              <a:t>Confidential. Not to be copied, reproduced, or distributed without prior approval.</a:t>
            </a:r>
          </a:p>
          <a:p>
            <a:pPr>
              <a:lnSpc>
                <a:spcPct val="110000"/>
              </a:lnSpc>
            </a:pPr>
            <a:endParaRPr lang="en-CA" sz="800" b="1" dirty="0">
              <a:solidFill>
                <a:schemeClr val="accent2"/>
              </a:solidFill>
            </a:endParaRPr>
          </a:p>
          <a:p>
            <a:pPr>
              <a:lnSpc>
                <a:spcPct val="110000"/>
              </a:lnSpc>
            </a:pPr>
            <a:r>
              <a:rPr lang="en-CA" sz="800" b="1" dirty="0">
                <a:solidFill>
                  <a:schemeClr val="accent2"/>
                </a:solidFill>
              </a:rPr>
              <a:t>CAUTION CONCERNING FORWARD-LOOKING STATEMENTS:</a:t>
            </a:r>
          </a:p>
          <a:p>
            <a:pPr>
              <a:lnSpc>
                <a:spcPct val="110000"/>
              </a:lnSpc>
            </a:pPr>
            <a:r>
              <a:rPr lang="en-CA" sz="800" dirty="0">
                <a:solidFill>
                  <a:schemeClr val="accent2"/>
                </a:solidFill>
              </a:rPr>
              <a:t>This document contains "forward-looking statements" – that is, statements related to future events that by their nature address matters that are, to different degrees, uncertain. For details on the uncertainties that may cause our actual future results to be materially different than those expressed in our forward-looking statements, see </a:t>
            </a:r>
            <a:br>
              <a:rPr lang="en-CA" sz="800" dirty="0">
                <a:solidFill>
                  <a:schemeClr val="accent2"/>
                </a:solidFill>
              </a:rPr>
            </a:br>
            <a:r>
              <a:rPr lang="en-CA" sz="800" dirty="0">
                <a:solidFill>
                  <a:schemeClr val="accent2"/>
                </a:solidFill>
              </a:rPr>
              <a:t>http://www.ge.com/investor-relations/disclaimer-caution-concerning-forwardlooking-statements as well as our annual reports on Form 10-K and quarterly reports on Form 10-Q. We do not undertake to update our forward-looking statements. This document also includes certain forward-looking projected financial information that is based on current estimates and forecasts. Actual results could differ materially. to total risk-weighted assets.]</a:t>
            </a:r>
          </a:p>
        </p:txBody>
      </p:sp>
      <p:sp>
        <p:nvSpPr>
          <p:cNvPr id="7" name="TextBox 6"/>
          <p:cNvSpPr txBox="1"/>
          <p:nvPr/>
        </p:nvSpPr>
        <p:spPr>
          <a:xfrm>
            <a:off x="5820377" y="3383280"/>
            <a:ext cx="4800600" cy="3114122"/>
          </a:xfrm>
          <a:prstGeom prst="rect">
            <a:avLst/>
          </a:prstGeom>
          <a:noFill/>
        </p:spPr>
        <p:txBody>
          <a:bodyPr wrap="square" lIns="0" tIns="0" rIns="0" bIns="0" rtlCol="0">
            <a:spAutoFit/>
          </a:bodyPr>
          <a:lstStyle/>
          <a:p>
            <a:pPr>
              <a:lnSpc>
                <a:spcPct val="110000"/>
              </a:lnSpc>
            </a:pPr>
            <a:r>
              <a:rPr lang="en-CA" sz="800" b="1" dirty="0">
                <a:solidFill>
                  <a:schemeClr val="accent2"/>
                </a:solidFill>
              </a:rPr>
              <a:t>NON-GAAP FINANCIAL MEASURES:</a:t>
            </a:r>
          </a:p>
          <a:p>
            <a:pPr>
              <a:lnSpc>
                <a:spcPct val="110000"/>
              </a:lnSpc>
            </a:pPr>
            <a:r>
              <a:rPr lang="en-CA" sz="800" dirty="0">
                <a:solidFill>
                  <a:schemeClr val="accent2"/>
                </a:solidFill>
              </a:rPr>
              <a:t>In this document, we sometimes use information derived from consolidated financial data but not presented in our financial statements prepared in accordance with U.S. generally accepted accounting principles (GAAP). Certain of these data are considered “non-GAAP financial measures” under the U.S. Securities and Exchange Commission rules. These non-GAAP financial measures supplement our GAAP disclosures and should not be considered an alternative to the GAAP measure. The reasons we use these non-GAAP financial measures and the reconciliations to their most directly comparable GAAP financial measures are posted to the investor relations section of our website at www.ge.com. [We use non-GAAP financial measures including the following:</a:t>
            </a:r>
          </a:p>
          <a:p>
            <a:pPr>
              <a:lnSpc>
                <a:spcPct val="110000"/>
              </a:lnSpc>
            </a:pPr>
            <a:r>
              <a:rPr lang="en-CA" sz="800" dirty="0">
                <a:solidFill>
                  <a:schemeClr val="accent2"/>
                </a:solidFill>
              </a:rPr>
              <a:t>•  Operating earnings and EPS, which is earnings from continuing operations excluding non-service-related pension costs of our principal pension plans.</a:t>
            </a:r>
          </a:p>
          <a:p>
            <a:pPr>
              <a:lnSpc>
                <a:spcPct val="110000"/>
              </a:lnSpc>
            </a:pPr>
            <a:r>
              <a:rPr lang="en-CA" sz="800" dirty="0">
                <a:solidFill>
                  <a:schemeClr val="accent2"/>
                </a:solidFill>
              </a:rPr>
              <a:t>•  GE Industrial operating &amp; Verticals earnings and EPS, which is operating earnings of our industrial businesses and the GE Capital businesses that we expect to retain.</a:t>
            </a:r>
          </a:p>
          <a:p>
            <a:pPr>
              <a:lnSpc>
                <a:spcPct val="110000"/>
              </a:lnSpc>
            </a:pPr>
            <a:r>
              <a:rPr lang="en-CA" sz="800" dirty="0">
                <a:solidFill>
                  <a:schemeClr val="accent2"/>
                </a:solidFill>
              </a:rPr>
              <a:t>•  GE Industrial &amp; Verticals revenues, which is revenue of our industrial businesses and the GE Capital businesses that we expect to retain.</a:t>
            </a:r>
          </a:p>
          <a:p>
            <a:pPr>
              <a:lnSpc>
                <a:spcPct val="110000"/>
              </a:lnSpc>
            </a:pPr>
            <a:r>
              <a:rPr lang="en-CA" sz="800" dirty="0">
                <a:solidFill>
                  <a:schemeClr val="accent2"/>
                </a:solidFill>
              </a:rPr>
              <a:t>•  Industrial segment organic revenue, which is the sum of revenue from all of our industrial segments less the effects of acquisitions/dispositions and currency exchange.</a:t>
            </a:r>
          </a:p>
          <a:p>
            <a:pPr>
              <a:lnSpc>
                <a:spcPct val="110000"/>
              </a:lnSpc>
            </a:pPr>
            <a:r>
              <a:rPr lang="en-CA" sz="800" dirty="0">
                <a:solidFill>
                  <a:schemeClr val="accent2"/>
                </a:solidFill>
              </a:rPr>
              <a:t>•  Industrial segment organic operating profit, which is the sum of segment profit from all of our industrial segments less the effects of acquisitions/dispositions and currency exchange.</a:t>
            </a:r>
          </a:p>
          <a:p>
            <a:pPr>
              <a:lnSpc>
                <a:spcPct val="110000"/>
              </a:lnSpc>
            </a:pPr>
            <a:r>
              <a:rPr lang="en-CA" sz="800" dirty="0">
                <a:solidFill>
                  <a:schemeClr val="accent2"/>
                </a:solidFill>
              </a:rPr>
              <a:t>•  Industrial cash flows from operating activities (Industrial CFOA), which is GE’s cash flow from operating activities excluding dividends received from GE Capital.</a:t>
            </a:r>
          </a:p>
          <a:p>
            <a:pPr>
              <a:lnSpc>
                <a:spcPct val="110000"/>
              </a:lnSpc>
            </a:pPr>
            <a:r>
              <a:rPr lang="en-CA" sz="800" dirty="0">
                <a:solidFill>
                  <a:schemeClr val="accent2"/>
                </a:solidFill>
              </a:rPr>
              <a:t>•  Capital ending net investment (ENI), excluding liquidity, which is a measure we use to measure the size of our Capital segment.</a:t>
            </a:r>
          </a:p>
          <a:p>
            <a:pPr>
              <a:lnSpc>
                <a:spcPct val="110000"/>
              </a:lnSpc>
            </a:pPr>
            <a:r>
              <a:rPr lang="en-CA" sz="800" dirty="0">
                <a:solidFill>
                  <a:schemeClr val="accent2"/>
                </a:solidFill>
              </a:rPr>
              <a:t>•  GE Capital Tier 1 Common ratio estimate is a ratio of equity</a:t>
            </a:r>
          </a:p>
        </p:txBody>
      </p:sp>
      <p:sp>
        <p:nvSpPr>
          <p:cNvPr id="12"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0239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p:cNvSpPr>
            <a:spLocks noChangeAspect="1" noChangeArrowheads="1" noTextEdit="1"/>
          </p:cNvSpPr>
          <p:nvPr userDrawn="1"/>
        </p:nvSpPr>
        <p:spPr bwMode="auto">
          <a:xfrm>
            <a:off x="4819650" y="2185988"/>
            <a:ext cx="254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93519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pic>
        <p:nvPicPr>
          <p:cNvPr id="3" name="Picture 3" descr="I:\Dockets\1421 SmallStuff GE PPT\Graphics\GEWhit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98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B1E8-54DC-47BE-AEF6-A375130AE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44004-54F7-4179-8010-CE80FB8210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3262E-6E69-4417-9919-6FA15764D1E0}"/>
              </a:ext>
            </a:extLst>
          </p:cNvPr>
          <p:cNvSpPr>
            <a:spLocks noGrp="1"/>
          </p:cNvSpPr>
          <p:nvPr>
            <p:ph type="dt" sz="half" idx="10"/>
          </p:nvPr>
        </p:nvSpPr>
        <p:spPr/>
        <p:txBody>
          <a:bodyPr/>
          <a:lstStyle/>
          <a:p>
            <a:fld id="{C51BF4C8-B98E-496A-8629-265CC90733E1}" type="datetimeFigureOut">
              <a:rPr lang="en-US" smtClean="0"/>
              <a:t>11/20/2018</a:t>
            </a:fld>
            <a:endParaRPr lang="en-US"/>
          </a:p>
        </p:txBody>
      </p:sp>
      <p:sp>
        <p:nvSpPr>
          <p:cNvPr id="5" name="Footer Placeholder 4">
            <a:extLst>
              <a:ext uri="{FF2B5EF4-FFF2-40B4-BE49-F238E27FC236}">
                <a16:creationId xmlns:a16="http://schemas.microsoft.com/office/drawing/2014/main" id="{FA6C4E87-BD93-4631-AB0A-96A7F9FC3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5CA6E-18A9-42A7-9BCC-D16E44D0C137}"/>
              </a:ext>
            </a:extLst>
          </p:cNvPr>
          <p:cNvSpPr>
            <a:spLocks noGrp="1"/>
          </p:cNvSpPr>
          <p:nvPr>
            <p:ph type="sldNum" sz="quarter" idx="12"/>
          </p:nvPr>
        </p:nvSpPr>
        <p:spPr/>
        <p:txBody>
          <a:bodyPr/>
          <a:lstStyle/>
          <a:p>
            <a:fld id="{B5CAAAD6-345E-4CEF-9638-EF39A2D3B9B6}" type="slidenum">
              <a:rPr lang="en-US" smtClean="0"/>
              <a:t>‹#›</a:t>
            </a:fld>
            <a:endParaRPr lang="en-US"/>
          </a:p>
        </p:txBody>
      </p:sp>
    </p:spTree>
    <p:extLst>
      <p:ext uri="{BB962C8B-B14F-4D97-AF65-F5344CB8AC3E}">
        <p14:creationId xmlns:p14="http://schemas.microsoft.com/office/powerpoint/2010/main" val="32059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1649413"/>
            <a:ext cx="9000934" cy="2852737"/>
          </a:xfrm>
        </p:spPr>
        <p:txBody>
          <a:bodyPr anchor="t" anchorCtr="0">
            <a:noAutofit/>
          </a:bodyPr>
          <a:lstStyle>
            <a:lvl1pPr>
              <a:lnSpc>
                <a:spcPct val="90000"/>
              </a:lnSpc>
              <a:defRPr sz="4800">
                <a:solidFill>
                  <a:schemeClr val="bg1"/>
                </a:solidFill>
              </a:defRPr>
            </a:lvl1pPr>
          </a:lstStyle>
          <a:p>
            <a:r>
              <a:rPr lang="en-US" dirty="0"/>
              <a:t>Section Divider</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D36516F6-A097-4E38-8A59-185C4D2E3785}" type="datetime4">
              <a:rPr lang="en-US" smtClean="0"/>
              <a:t>November 20, 2018</a:t>
            </a:fld>
            <a:endParaRPr lang="en-CA"/>
          </a:p>
        </p:txBody>
      </p:sp>
      <p:sp>
        <p:nvSpPr>
          <p:cNvPr id="5" name="Footer Placeholder 4"/>
          <p:cNvSpPr>
            <a:spLocks noGrp="1"/>
          </p:cNvSpPr>
          <p:nvPr>
            <p:ph type="ftr" sz="quarter" idx="11"/>
          </p:nvPr>
        </p:nvSpPr>
        <p:spPr/>
        <p:txBody>
          <a:bodyPr/>
          <a:lstStyle>
            <a:lvl1pPr>
              <a:defRPr>
                <a:solidFill>
                  <a:schemeClr val="bg1"/>
                </a:solidFill>
              </a:defRPr>
            </a:lvl1pPr>
          </a:lstStyle>
          <a:p>
            <a:r>
              <a:rPr lang="en-CA"/>
              <a:t>Presentation Title</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0E6A5BD-C011-4A45-AA3A-201790FB7F2B}" type="slidenum">
              <a:rPr lang="en-CA" smtClean="0"/>
              <a:pPr/>
              <a:t>‹#›</a:t>
            </a:fld>
            <a:endParaRPr lang="en-CA"/>
          </a:p>
        </p:txBody>
      </p:sp>
      <p:cxnSp>
        <p:nvCxnSpPr>
          <p:cNvPr id="7" name="Straight Connector 6"/>
          <p:cNvCxnSpPr/>
          <p:nvPr userDrawn="1"/>
        </p:nvCxnSpPr>
        <p:spPr>
          <a:xfrm>
            <a:off x="1627188" y="6410996"/>
            <a:ext cx="101157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79976" y="6475913"/>
            <a:ext cx="5157216" cy="184666"/>
          </a:xfrm>
          <a:prstGeom prst="rect">
            <a:avLst/>
          </a:prstGeom>
          <a:noFill/>
        </p:spPr>
        <p:txBody>
          <a:bodyPr wrap="square" lIns="0" tIns="0" rIns="0" bIns="0" rtlCol="0">
            <a:spAutoFit/>
          </a:bodyPr>
          <a:lstStyle/>
          <a:p>
            <a:r>
              <a:rPr lang="en-CA" sz="1200" dirty="0">
                <a:solidFill>
                  <a:schemeClr val="bg1"/>
                </a:solidFill>
              </a:rPr>
              <a:t>Confidential. Not to be copied, distributed, or reproduced without prior approval. </a:t>
            </a:r>
          </a:p>
        </p:txBody>
      </p:sp>
      <p:pic>
        <p:nvPicPr>
          <p:cNvPr id="10" name="Picture 3" descr="I:\Dockets\1421 SmallStuff GE PPT\Graphics\GEWhit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28"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2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Dark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bg1"/>
                </a:solidFill>
              </a:defRPr>
            </a:lvl1pPr>
          </a:lstStyle>
          <a:p>
            <a:r>
              <a:rPr lang="en-US" dirty="0"/>
              <a:t>Section Divider Dark Image Layout</a:t>
            </a:r>
            <a:endParaRPr lang="en-CA" dirty="0"/>
          </a:p>
        </p:txBody>
      </p:sp>
    </p:spTree>
    <p:extLst>
      <p:ext uri="{BB962C8B-B14F-4D97-AF65-F5344CB8AC3E}">
        <p14:creationId xmlns:p14="http://schemas.microsoft.com/office/powerpoint/2010/main" val="218782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Divider Light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accent2"/>
                </a:solidFill>
              </a:defRPr>
            </a:lvl1pPr>
          </a:lstStyle>
          <a:p>
            <a:r>
              <a:rPr lang="en-US" dirty="0"/>
              <a:t>Section Divider Light Image Layout</a:t>
            </a:r>
            <a:endParaRPr lang="en-CA" dirty="0"/>
          </a:p>
        </p:txBody>
      </p:sp>
    </p:spTree>
    <p:extLst>
      <p:ext uri="{BB962C8B-B14F-4D97-AF65-F5344CB8AC3E}">
        <p14:creationId xmlns:p14="http://schemas.microsoft.com/office/powerpoint/2010/main" val="60125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November 20, 2018</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7528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November 20, 2018</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cxnSp>
        <p:nvCxnSpPr>
          <p:cNvPr id="8" name="Straight Connector 7"/>
          <p:cNvCxnSpPr/>
          <p:nvPr/>
        </p:nvCxnSpPr>
        <p:spPr>
          <a:xfrm>
            <a:off x="2751138" y="1647255"/>
            <a:ext cx="899636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0" name="Straight Connector 9"/>
          <p:cNvCxnSpPr/>
          <p:nvPr userDrawn="1"/>
        </p:nvCxnSpPr>
        <p:spPr>
          <a:xfrm>
            <a:off x="1627188" y="1647255"/>
            <a:ext cx="1012031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63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Comparison Layout</a:t>
            </a:r>
            <a:endParaRPr lang="en-CA" dirty="0"/>
          </a:p>
        </p:txBody>
      </p:sp>
      <p:sp>
        <p:nvSpPr>
          <p:cNvPr id="3" name="Text Placeholder 2"/>
          <p:cNvSpPr>
            <a:spLocks noGrp="1"/>
          </p:cNvSpPr>
          <p:nvPr>
            <p:ph type="body" idx="1" hasCustomPrompt="1"/>
          </p:nvPr>
        </p:nvSpPr>
        <p:spPr>
          <a:xfrm>
            <a:off x="1623697" y="1133856"/>
            <a:ext cx="4946966"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6810374" y="1133856"/>
            <a:ext cx="4934487"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November 20, 2018</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4944318"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0375" y="1649541"/>
            <a:ext cx="4934487"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6810375" y="1848930"/>
            <a:ext cx="493712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1626345" y="1649541"/>
            <a:ext cx="4944318"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810375" y="1649541"/>
            <a:ext cx="4934487"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Content Layout</a:t>
            </a:r>
            <a:endParaRPr lang="en-CA" dirty="0"/>
          </a:p>
        </p:txBody>
      </p:sp>
      <p:sp>
        <p:nvSpPr>
          <p:cNvPr id="5" name="Date Placeholder 4"/>
          <p:cNvSpPr>
            <a:spLocks noGrp="1"/>
          </p:cNvSpPr>
          <p:nvPr>
            <p:ph type="dt" sz="half" idx="10"/>
          </p:nvPr>
        </p:nvSpPr>
        <p:spPr/>
        <p:txBody>
          <a:bodyPr/>
          <a:lstStyle/>
          <a:p>
            <a:fld id="{016954F2-A168-429F-B267-8625DABCA019}" type="datetime4">
              <a:rPr lang="en-US" smtClean="0"/>
              <a:t>November 20, 2018</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cxnSp>
        <p:nvCxnSpPr>
          <p:cNvPr id="9" name="Straight Connector 8"/>
          <p:cNvCxnSpPr/>
          <p:nvPr/>
        </p:nvCxnSpPr>
        <p:spPr>
          <a:xfrm>
            <a:off x="1627188" y="1649541"/>
            <a:ext cx="1011250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627188" y="1851659"/>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810375" y="1851658"/>
            <a:ext cx="4929188" cy="43434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1" name="Straight Connector 10"/>
          <p:cNvCxnSpPr/>
          <p:nvPr userDrawn="1"/>
        </p:nvCxnSpPr>
        <p:spPr>
          <a:xfrm>
            <a:off x="1627188" y="1649541"/>
            <a:ext cx="1011250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12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12648" y="6345936"/>
            <a:ext cx="384048" cy="384048"/>
          </a:xfrm>
          <a:prstGeom prst="rect">
            <a:avLst/>
          </a:prstGeom>
        </p:spPr>
      </p:pic>
      <p:sp>
        <p:nvSpPr>
          <p:cNvPr id="2" name="Title Placeholder 1"/>
          <p:cNvSpPr>
            <a:spLocks noGrp="1"/>
          </p:cNvSpPr>
          <p:nvPr>
            <p:ph type="title"/>
          </p:nvPr>
        </p:nvSpPr>
        <p:spPr>
          <a:xfrm>
            <a:off x="1627188" y="222086"/>
            <a:ext cx="8997696" cy="914400"/>
          </a:xfrm>
          <a:prstGeom prst="rect">
            <a:avLst/>
          </a:prstGeom>
        </p:spPr>
        <p:txBody>
          <a:bodyPr vert="horz" lIns="0" tIns="0" rIns="0" bIns="0" rtlCol="0" anchor="ctr"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1627189" y="1846398"/>
            <a:ext cx="8997696" cy="4343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9537192" y="6472936"/>
            <a:ext cx="1876388" cy="182880"/>
          </a:xfrm>
          <a:prstGeom prst="rect">
            <a:avLst/>
          </a:prstGeom>
        </p:spPr>
        <p:txBody>
          <a:bodyPr vert="horz" lIns="0" tIns="0" rIns="0" bIns="0" rtlCol="0" anchor="t" anchorCtr="0">
            <a:noAutofit/>
          </a:bodyPr>
          <a:lstStyle>
            <a:lvl1pPr algn="r">
              <a:defRPr sz="1200">
                <a:solidFill>
                  <a:schemeClr val="accent2"/>
                </a:solidFill>
              </a:defRPr>
            </a:lvl1pPr>
          </a:lstStyle>
          <a:p>
            <a:fld id="{59AD7A44-F5B9-48AC-81DD-DBE0808B6C3A}" type="datetime4">
              <a:rPr lang="en-US" smtClean="0"/>
              <a:t>November 20, 2018</a:t>
            </a:fld>
            <a:endParaRPr lang="en-CA" dirty="0"/>
          </a:p>
        </p:txBody>
      </p:sp>
      <p:sp>
        <p:nvSpPr>
          <p:cNvPr id="5" name="Footer Placeholder 4"/>
          <p:cNvSpPr>
            <a:spLocks noGrp="1"/>
          </p:cNvSpPr>
          <p:nvPr>
            <p:ph type="ftr" sz="quarter" idx="3"/>
          </p:nvPr>
        </p:nvSpPr>
        <p:spPr>
          <a:xfrm>
            <a:off x="1627632" y="6472976"/>
            <a:ext cx="2688336" cy="182880"/>
          </a:xfrm>
          <a:prstGeom prst="rect">
            <a:avLst/>
          </a:prstGeom>
        </p:spPr>
        <p:txBody>
          <a:bodyPr vert="horz" lIns="0" tIns="0" rIns="0" bIns="0" rtlCol="0" anchor="t" anchorCtr="0">
            <a:noAutofit/>
          </a:bodyPr>
          <a:lstStyle>
            <a:lvl1pPr algn="l">
              <a:defRPr sz="1200">
                <a:solidFill>
                  <a:schemeClr val="accent2"/>
                </a:solidFill>
              </a:defRPr>
            </a:lvl1pPr>
          </a:lstStyle>
          <a:p>
            <a:r>
              <a:rPr lang="en-CA"/>
              <a:t>Presentation Title</a:t>
            </a:r>
            <a:endParaRPr lang="en-CA" dirty="0"/>
          </a:p>
        </p:txBody>
      </p:sp>
      <p:sp>
        <p:nvSpPr>
          <p:cNvPr id="6" name="Slide Number Placeholder 5"/>
          <p:cNvSpPr>
            <a:spLocks noGrp="1"/>
          </p:cNvSpPr>
          <p:nvPr>
            <p:ph type="sldNum" sz="quarter" idx="4"/>
          </p:nvPr>
        </p:nvSpPr>
        <p:spPr>
          <a:xfrm>
            <a:off x="11413998" y="6475080"/>
            <a:ext cx="329636" cy="182880"/>
          </a:xfrm>
          <a:prstGeom prst="rect">
            <a:avLst/>
          </a:prstGeom>
        </p:spPr>
        <p:txBody>
          <a:bodyPr vert="horz" lIns="0" tIns="0" rIns="0" bIns="0" rtlCol="0" anchor="t" anchorCtr="0">
            <a:noAutofit/>
          </a:bodyPr>
          <a:lstStyle>
            <a:lvl1pPr algn="r">
              <a:defRPr sz="1200">
                <a:solidFill>
                  <a:schemeClr val="accent2"/>
                </a:solidFill>
              </a:defRPr>
            </a:lvl1pPr>
          </a:lstStyle>
          <a:p>
            <a:fld id="{00E6A5BD-C011-4A45-AA3A-201790FB7F2B}" type="slidenum">
              <a:rPr lang="en-CA" smtClean="0"/>
              <a:pPr/>
              <a:t>‹#›</a:t>
            </a:fld>
            <a:endParaRPr lang="en-CA" dirty="0"/>
          </a:p>
        </p:txBody>
      </p:sp>
      <p:cxnSp>
        <p:nvCxnSpPr>
          <p:cNvPr id="11" name="Straight Connector 10"/>
          <p:cNvCxnSpPr/>
          <p:nvPr/>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79976" y="6475913"/>
            <a:ext cx="5157216" cy="182880"/>
          </a:xfrm>
          <a:prstGeom prst="rect">
            <a:avLst/>
          </a:prstGeom>
          <a:noFill/>
        </p:spPr>
        <p:txBody>
          <a:bodyPr wrap="square" lIns="0" tIns="0" rIns="0" bIns="0" rtlCol="0">
            <a:noAutofit/>
          </a:bodyPr>
          <a:lstStyle/>
          <a:p>
            <a:r>
              <a:rPr lang="en-CA" sz="1200" dirty="0">
                <a:solidFill>
                  <a:schemeClr val="accent2"/>
                </a:solidFill>
              </a:rPr>
              <a:t>Confidential. Not to be copied, distributed, or reproduced without prior approval. </a:t>
            </a:r>
          </a:p>
        </p:txBody>
      </p:sp>
      <p:cxnSp>
        <p:nvCxnSpPr>
          <p:cNvPr id="10" name="Straight Connector 9"/>
          <p:cNvCxnSpPr/>
          <p:nvPr userDrawn="1"/>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05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Lst>
  <p:hf hdr="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192024" indent="-192024" algn="l" defTabSz="914400" rtl="0" eaLnBrk="1" latinLnBrk="0" hangingPunct="1">
        <a:lnSpc>
          <a:spcPct val="99000"/>
        </a:lnSpc>
        <a:spcBef>
          <a:spcPts val="1400"/>
        </a:spcBef>
        <a:spcAft>
          <a:spcPts val="0"/>
        </a:spcAft>
        <a:buFont typeface="Arial" panose="020B0604020202020204" pitchFamily="34" charset="0"/>
        <a:buChar char="•"/>
        <a:defRPr sz="2800" kern="1200">
          <a:solidFill>
            <a:schemeClr val="accent2"/>
          </a:solidFill>
          <a:latin typeface="+mn-lt"/>
          <a:ea typeface="+mn-ea"/>
          <a:cs typeface="+mn-cs"/>
        </a:defRPr>
      </a:lvl1pPr>
      <a:lvl2pPr marL="192024" indent="0" algn="l" defTabSz="914400" rtl="0" eaLnBrk="1" latinLnBrk="0" hangingPunct="1">
        <a:lnSpc>
          <a:spcPct val="99000"/>
        </a:lnSpc>
        <a:spcBef>
          <a:spcPts val="0"/>
        </a:spcBef>
        <a:buFontTx/>
        <a:buNone/>
        <a:defRPr sz="2800" kern="1200">
          <a:solidFill>
            <a:schemeClr val="accent2"/>
          </a:solidFill>
          <a:latin typeface="+mn-lt"/>
          <a:ea typeface="+mn-ea"/>
          <a:cs typeface="+mn-cs"/>
        </a:defRPr>
      </a:lvl2pPr>
      <a:lvl3pPr marL="192088" indent="-192088" algn="l" defTabSz="914400" rtl="0" eaLnBrk="1" latinLnBrk="0" hangingPunct="1">
        <a:lnSpc>
          <a:spcPct val="99000"/>
        </a:lnSpc>
        <a:spcBef>
          <a:spcPts val="1200"/>
        </a:spcBef>
        <a:buSzPct val="91000"/>
        <a:buFont typeface="Arial" panose="020B0604020202020204" pitchFamily="34" charset="0"/>
        <a:buChar char="•"/>
        <a:defRPr sz="2400" kern="1200">
          <a:solidFill>
            <a:schemeClr val="accent2"/>
          </a:solidFill>
          <a:latin typeface="+mn-lt"/>
          <a:ea typeface="+mn-ea"/>
          <a:cs typeface="+mn-cs"/>
        </a:defRPr>
      </a:lvl3pPr>
      <a:lvl4pPr marL="192024" indent="0" algn="l" defTabSz="914400" rtl="0" eaLnBrk="1" latinLnBrk="0" hangingPunct="1">
        <a:lnSpc>
          <a:spcPct val="99000"/>
        </a:lnSpc>
        <a:spcBef>
          <a:spcPts val="0"/>
        </a:spcBef>
        <a:buFontTx/>
        <a:buNone/>
        <a:defRPr sz="2400" kern="1200">
          <a:solidFill>
            <a:schemeClr val="accent2"/>
          </a:solidFill>
          <a:latin typeface="+mn-lt"/>
          <a:ea typeface="+mn-ea"/>
          <a:cs typeface="+mn-cs"/>
        </a:defRPr>
      </a:lvl4pPr>
      <a:lvl5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4B85-1D88-4DCB-9230-439FD89441A6}"/>
              </a:ext>
            </a:extLst>
          </p:cNvPr>
          <p:cNvSpPr>
            <a:spLocks noGrp="1"/>
          </p:cNvSpPr>
          <p:nvPr>
            <p:ph type="ctrTitle"/>
          </p:nvPr>
        </p:nvSpPr>
        <p:spPr/>
        <p:txBody>
          <a:bodyPr/>
          <a:lstStyle/>
          <a:p>
            <a:r>
              <a:rPr lang="en-US" dirty="0"/>
              <a:t>IIOT GE Healthcare Manufacturing – Machine Data Processing</a:t>
            </a:r>
          </a:p>
        </p:txBody>
      </p:sp>
      <p:sp>
        <p:nvSpPr>
          <p:cNvPr id="3" name="Title 5">
            <a:extLst>
              <a:ext uri="{FF2B5EF4-FFF2-40B4-BE49-F238E27FC236}">
                <a16:creationId xmlns:a16="http://schemas.microsoft.com/office/drawing/2014/main" id="{66B7E2C5-A6DA-483A-BC4A-A9AF9F1D6C3F}"/>
              </a:ext>
            </a:extLst>
          </p:cNvPr>
          <p:cNvSpPr txBox="1">
            <a:spLocks/>
          </p:cNvSpPr>
          <p:nvPr/>
        </p:nvSpPr>
        <p:spPr>
          <a:xfrm>
            <a:off x="7694716" y="5790062"/>
            <a:ext cx="5873543" cy="914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kern="1200">
                <a:solidFill>
                  <a:schemeClr val="accent2"/>
                </a:solidFill>
                <a:latin typeface="+mj-lt"/>
                <a:ea typeface="+mj-ea"/>
                <a:cs typeface="+mj-cs"/>
              </a:defRPr>
            </a:lvl1pPr>
          </a:lstStyle>
          <a:p>
            <a:r>
              <a:rPr lang="en-US" dirty="0"/>
              <a:t>Valter Pinho</a:t>
            </a:r>
          </a:p>
          <a:p>
            <a:r>
              <a:rPr lang="en-US" sz="1600" dirty="0"/>
              <a:t>Manufacturing Analytics Technical Product Manager</a:t>
            </a:r>
          </a:p>
        </p:txBody>
      </p:sp>
    </p:spTree>
    <p:extLst>
      <p:ext uri="{BB962C8B-B14F-4D97-AF65-F5344CB8AC3E}">
        <p14:creationId xmlns:p14="http://schemas.microsoft.com/office/powerpoint/2010/main" val="270110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00792-3861-497A-BEA2-2AE93202A085}"/>
              </a:ext>
            </a:extLst>
          </p:cNvPr>
          <p:cNvSpPr>
            <a:spLocks noGrp="1"/>
          </p:cNvSpPr>
          <p:nvPr>
            <p:ph type="dt" sz="half" idx="10"/>
          </p:nvPr>
        </p:nvSpPr>
        <p:spPr>
          <a:xfrm>
            <a:off x="9537192" y="6472936"/>
            <a:ext cx="1563205" cy="136980"/>
          </a:xfrm>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E0EAE36B-1823-4477-A53B-41714126BAA8}"/>
              </a:ext>
            </a:extLst>
          </p:cNvPr>
          <p:cNvSpPr>
            <a:spLocks noGrp="1"/>
          </p:cNvSpPr>
          <p:nvPr>
            <p:ph type="ftr" sz="quarter" idx="11"/>
          </p:nvPr>
        </p:nvSpPr>
        <p:spPr>
          <a:xfrm>
            <a:off x="1627632" y="6472976"/>
            <a:ext cx="2239633" cy="136980"/>
          </a:xfrm>
        </p:spPr>
        <p:txBody>
          <a:bodyPr/>
          <a:lstStyle/>
          <a:p>
            <a:r>
              <a:rPr lang="en-CA"/>
              <a:t>Presentation Title</a:t>
            </a:r>
          </a:p>
        </p:txBody>
      </p:sp>
      <p:sp>
        <p:nvSpPr>
          <p:cNvPr id="5" name="Slide Number Placeholder 4">
            <a:extLst>
              <a:ext uri="{FF2B5EF4-FFF2-40B4-BE49-F238E27FC236}">
                <a16:creationId xmlns:a16="http://schemas.microsoft.com/office/drawing/2014/main" id="{B6307A8D-C599-481F-B9BC-AFFAB5C13C9C}"/>
              </a:ext>
            </a:extLst>
          </p:cNvPr>
          <p:cNvSpPr>
            <a:spLocks noGrp="1"/>
          </p:cNvSpPr>
          <p:nvPr>
            <p:ph type="sldNum" sz="quarter" idx="12"/>
          </p:nvPr>
        </p:nvSpPr>
        <p:spPr/>
        <p:txBody>
          <a:bodyPr/>
          <a:lstStyle/>
          <a:p>
            <a:fld id="{00E6A5BD-C011-4A45-AA3A-201790FB7F2B}" type="slidenum">
              <a:rPr lang="en-CA" smtClean="0"/>
              <a:t>10</a:t>
            </a:fld>
            <a:endParaRPr lang="en-CA"/>
          </a:p>
        </p:txBody>
      </p:sp>
      <p:sp>
        <p:nvSpPr>
          <p:cNvPr id="6" name="Title 5">
            <a:extLst>
              <a:ext uri="{FF2B5EF4-FFF2-40B4-BE49-F238E27FC236}">
                <a16:creationId xmlns:a16="http://schemas.microsoft.com/office/drawing/2014/main" id="{D53C5591-3FDA-4355-A558-772243B8CDD5}"/>
              </a:ext>
            </a:extLst>
          </p:cNvPr>
          <p:cNvSpPr>
            <a:spLocks noGrp="1"/>
          </p:cNvSpPr>
          <p:nvPr>
            <p:ph type="title"/>
          </p:nvPr>
        </p:nvSpPr>
        <p:spPr>
          <a:xfrm>
            <a:off x="1627188" y="222086"/>
            <a:ext cx="8997696" cy="914400"/>
          </a:xfrm>
        </p:spPr>
        <p:txBody>
          <a:bodyPr>
            <a:normAutofit/>
          </a:bodyPr>
          <a:lstStyle/>
          <a:p>
            <a:r>
              <a:rPr lang="en-US" dirty="0"/>
              <a:t>Cycle Phase Breakdown</a:t>
            </a:r>
            <a:endParaRPr lang="en-US" sz="1800" dirty="0">
              <a:solidFill>
                <a:schemeClr val="tx2"/>
              </a:solidFill>
            </a:endParaRPr>
          </a:p>
        </p:txBody>
      </p:sp>
      <p:sp>
        <p:nvSpPr>
          <p:cNvPr id="7" name="Freeform 96">
            <a:extLst>
              <a:ext uri="{FF2B5EF4-FFF2-40B4-BE49-F238E27FC236}">
                <a16:creationId xmlns:a16="http://schemas.microsoft.com/office/drawing/2014/main" id="{DD5E5D40-A821-4A81-BF70-B60C8CA8907C}"/>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2" name="Picture 1">
            <a:extLst>
              <a:ext uri="{FF2B5EF4-FFF2-40B4-BE49-F238E27FC236}">
                <a16:creationId xmlns:a16="http://schemas.microsoft.com/office/drawing/2014/main" id="{45B1E653-238D-4E5E-972D-85D17603200A}"/>
              </a:ext>
            </a:extLst>
          </p:cNvPr>
          <p:cNvPicPr>
            <a:picLocks noChangeAspect="1"/>
          </p:cNvPicPr>
          <p:nvPr/>
        </p:nvPicPr>
        <p:blipFill>
          <a:blip r:embed="rId2"/>
          <a:stretch>
            <a:fillRect/>
          </a:stretch>
        </p:blipFill>
        <p:spPr>
          <a:xfrm>
            <a:off x="1181375" y="1926018"/>
            <a:ext cx="790575" cy="3390900"/>
          </a:xfrm>
          <a:prstGeom prst="rect">
            <a:avLst/>
          </a:prstGeom>
        </p:spPr>
      </p:pic>
      <p:pic>
        <p:nvPicPr>
          <p:cNvPr id="8" name="Picture 7">
            <a:extLst>
              <a:ext uri="{FF2B5EF4-FFF2-40B4-BE49-F238E27FC236}">
                <a16:creationId xmlns:a16="http://schemas.microsoft.com/office/drawing/2014/main" id="{EF36A86A-3EBB-45DA-892A-AB117B2F4FB0}"/>
              </a:ext>
            </a:extLst>
          </p:cNvPr>
          <p:cNvPicPr>
            <a:picLocks noChangeAspect="1"/>
          </p:cNvPicPr>
          <p:nvPr/>
        </p:nvPicPr>
        <p:blipFill>
          <a:blip r:embed="rId3"/>
          <a:stretch>
            <a:fillRect/>
          </a:stretch>
        </p:blipFill>
        <p:spPr>
          <a:xfrm>
            <a:off x="4486036" y="1945068"/>
            <a:ext cx="971550" cy="3371850"/>
          </a:xfrm>
          <a:prstGeom prst="rect">
            <a:avLst/>
          </a:prstGeom>
        </p:spPr>
      </p:pic>
      <p:pic>
        <p:nvPicPr>
          <p:cNvPr id="10" name="Picture 9">
            <a:extLst>
              <a:ext uri="{FF2B5EF4-FFF2-40B4-BE49-F238E27FC236}">
                <a16:creationId xmlns:a16="http://schemas.microsoft.com/office/drawing/2014/main" id="{469C44F4-286B-434C-B042-33FA1E90A2F1}"/>
              </a:ext>
            </a:extLst>
          </p:cNvPr>
          <p:cNvPicPr>
            <a:picLocks noChangeAspect="1"/>
          </p:cNvPicPr>
          <p:nvPr/>
        </p:nvPicPr>
        <p:blipFill>
          <a:blip r:embed="rId4"/>
          <a:stretch>
            <a:fillRect/>
          </a:stretch>
        </p:blipFill>
        <p:spPr>
          <a:xfrm>
            <a:off x="7496382" y="1956770"/>
            <a:ext cx="4352925" cy="3381375"/>
          </a:xfrm>
          <a:prstGeom prst="rect">
            <a:avLst/>
          </a:prstGeom>
        </p:spPr>
      </p:pic>
      <p:pic>
        <p:nvPicPr>
          <p:cNvPr id="11" name="Picture 10">
            <a:extLst>
              <a:ext uri="{FF2B5EF4-FFF2-40B4-BE49-F238E27FC236}">
                <a16:creationId xmlns:a16="http://schemas.microsoft.com/office/drawing/2014/main" id="{D4585060-E5C0-4169-A6EE-6CB716EB4001}"/>
              </a:ext>
            </a:extLst>
          </p:cNvPr>
          <p:cNvPicPr>
            <a:picLocks noChangeAspect="1"/>
          </p:cNvPicPr>
          <p:nvPr/>
        </p:nvPicPr>
        <p:blipFill>
          <a:blip r:embed="rId5"/>
          <a:stretch>
            <a:fillRect/>
          </a:stretch>
        </p:blipFill>
        <p:spPr>
          <a:xfrm>
            <a:off x="948012" y="1926018"/>
            <a:ext cx="466725" cy="3390900"/>
          </a:xfrm>
          <a:prstGeom prst="rect">
            <a:avLst/>
          </a:prstGeom>
        </p:spPr>
      </p:pic>
      <p:pic>
        <p:nvPicPr>
          <p:cNvPr id="12" name="Picture 11">
            <a:extLst>
              <a:ext uri="{FF2B5EF4-FFF2-40B4-BE49-F238E27FC236}">
                <a16:creationId xmlns:a16="http://schemas.microsoft.com/office/drawing/2014/main" id="{71FC7C1F-5AD4-42FD-AFB4-11FE2C45EDFA}"/>
              </a:ext>
            </a:extLst>
          </p:cNvPr>
          <p:cNvPicPr>
            <a:picLocks noChangeAspect="1"/>
          </p:cNvPicPr>
          <p:nvPr/>
        </p:nvPicPr>
        <p:blipFill>
          <a:blip r:embed="rId5"/>
          <a:stretch>
            <a:fillRect/>
          </a:stretch>
        </p:blipFill>
        <p:spPr>
          <a:xfrm>
            <a:off x="4019311" y="1926018"/>
            <a:ext cx="466725" cy="3371850"/>
          </a:xfrm>
          <a:prstGeom prst="rect">
            <a:avLst/>
          </a:prstGeom>
        </p:spPr>
      </p:pic>
      <p:pic>
        <p:nvPicPr>
          <p:cNvPr id="18" name="Picture 17">
            <a:extLst>
              <a:ext uri="{FF2B5EF4-FFF2-40B4-BE49-F238E27FC236}">
                <a16:creationId xmlns:a16="http://schemas.microsoft.com/office/drawing/2014/main" id="{0C88F2E5-E8C5-4A04-B203-9AE8CA74456C}"/>
              </a:ext>
            </a:extLst>
          </p:cNvPr>
          <p:cNvPicPr>
            <a:picLocks noChangeAspect="1"/>
          </p:cNvPicPr>
          <p:nvPr/>
        </p:nvPicPr>
        <p:blipFill>
          <a:blip r:embed="rId5"/>
          <a:stretch>
            <a:fillRect/>
          </a:stretch>
        </p:blipFill>
        <p:spPr>
          <a:xfrm>
            <a:off x="7063483" y="1926018"/>
            <a:ext cx="466725" cy="3412127"/>
          </a:xfrm>
          <a:prstGeom prst="rect">
            <a:avLst/>
          </a:prstGeom>
        </p:spPr>
      </p:pic>
      <p:pic>
        <p:nvPicPr>
          <p:cNvPr id="19" name="Picture 18">
            <a:extLst>
              <a:ext uri="{FF2B5EF4-FFF2-40B4-BE49-F238E27FC236}">
                <a16:creationId xmlns:a16="http://schemas.microsoft.com/office/drawing/2014/main" id="{4045A34B-91CE-4E44-9FAD-A6D2BEF5277C}"/>
              </a:ext>
            </a:extLst>
          </p:cNvPr>
          <p:cNvPicPr>
            <a:picLocks noChangeAspect="1"/>
          </p:cNvPicPr>
          <p:nvPr/>
        </p:nvPicPr>
        <p:blipFill>
          <a:blip r:embed="rId6"/>
          <a:stretch>
            <a:fillRect/>
          </a:stretch>
        </p:blipFill>
        <p:spPr>
          <a:xfrm>
            <a:off x="11359011" y="14840"/>
            <a:ext cx="801693" cy="408467"/>
          </a:xfrm>
          <a:prstGeom prst="rect">
            <a:avLst/>
          </a:prstGeom>
        </p:spPr>
      </p:pic>
      <p:sp>
        <p:nvSpPr>
          <p:cNvPr id="20" name="TextBox 19">
            <a:extLst>
              <a:ext uri="{FF2B5EF4-FFF2-40B4-BE49-F238E27FC236}">
                <a16:creationId xmlns:a16="http://schemas.microsoft.com/office/drawing/2014/main" id="{31DE8609-11CD-4A57-A1D6-00D38A7B17A5}"/>
              </a:ext>
            </a:extLst>
          </p:cNvPr>
          <p:cNvSpPr txBox="1"/>
          <p:nvPr/>
        </p:nvSpPr>
        <p:spPr>
          <a:xfrm>
            <a:off x="1256103" y="1681462"/>
            <a:ext cx="673261" cy="215444"/>
          </a:xfrm>
          <a:prstGeom prst="rect">
            <a:avLst/>
          </a:prstGeom>
          <a:noFill/>
        </p:spPr>
        <p:txBody>
          <a:bodyPr wrap="none" lIns="0" tIns="0" rIns="0" bIns="0" rtlCol="0">
            <a:spAutoFit/>
          </a:bodyPr>
          <a:lstStyle/>
          <a:p>
            <a:r>
              <a:rPr lang="en-US" sz="1400" dirty="0">
                <a:solidFill>
                  <a:schemeClr val="accent2"/>
                </a:solidFill>
              </a:rPr>
              <a:t>Ramp-up</a:t>
            </a:r>
          </a:p>
        </p:txBody>
      </p:sp>
      <p:sp>
        <p:nvSpPr>
          <p:cNvPr id="21" name="TextBox 20">
            <a:extLst>
              <a:ext uri="{FF2B5EF4-FFF2-40B4-BE49-F238E27FC236}">
                <a16:creationId xmlns:a16="http://schemas.microsoft.com/office/drawing/2014/main" id="{5395945E-6231-4325-9B1A-FE873FCA2CD1}"/>
              </a:ext>
            </a:extLst>
          </p:cNvPr>
          <p:cNvSpPr txBox="1"/>
          <p:nvPr/>
        </p:nvSpPr>
        <p:spPr>
          <a:xfrm>
            <a:off x="4486036" y="1681462"/>
            <a:ext cx="796693" cy="215444"/>
          </a:xfrm>
          <a:prstGeom prst="rect">
            <a:avLst/>
          </a:prstGeom>
          <a:noFill/>
        </p:spPr>
        <p:txBody>
          <a:bodyPr wrap="none" lIns="0" tIns="0" rIns="0" bIns="0" rtlCol="0">
            <a:spAutoFit/>
          </a:bodyPr>
          <a:lstStyle/>
          <a:p>
            <a:r>
              <a:rPr lang="en-US" sz="1400" dirty="0">
                <a:solidFill>
                  <a:schemeClr val="accent2"/>
                </a:solidFill>
              </a:rPr>
              <a:t>Processing</a:t>
            </a:r>
          </a:p>
        </p:txBody>
      </p:sp>
      <p:sp>
        <p:nvSpPr>
          <p:cNvPr id="22" name="TextBox 21">
            <a:extLst>
              <a:ext uri="{FF2B5EF4-FFF2-40B4-BE49-F238E27FC236}">
                <a16:creationId xmlns:a16="http://schemas.microsoft.com/office/drawing/2014/main" id="{DDED0AFF-12BA-42A7-B9AC-CC9A75294AA2}"/>
              </a:ext>
            </a:extLst>
          </p:cNvPr>
          <p:cNvSpPr txBox="1"/>
          <p:nvPr/>
        </p:nvSpPr>
        <p:spPr>
          <a:xfrm>
            <a:off x="9200561" y="1638121"/>
            <a:ext cx="740587" cy="215444"/>
          </a:xfrm>
          <a:prstGeom prst="rect">
            <a:avLst/>
          </a:prstGeom>
          <a:noFill/>
        </p:spPr>
        <p:txBody>
          <a:bodyPr wrap="none" lIns="0" tIns="0" rIns="0" bIns="0" rtlCol="0">
            <a:spAutoFit/>
          </a:bodyPr>
          <a:lstStyle/>
          <a:p>
            <a:r>
              <a:rPr lang="en-US" sz="1400" dirty="0">
                <a:solidFill>
                  <a:schemeClr val="accent2"/>
                </a:solidFill>
              </a:rPr>
              <a:t>Cooldown</a:t>
            </a:r>
          </a:p>
        </p:txBody>
      </p:sp>
    </p:spTree>
    <p:extLst>
      <p:ext uri="{BB962C8B-B14F-4D97-AF65-F5344CB8AC3E}">
        <p14:creationId xmlns:p14="http://schemas.microsoft.com/office/powerpoint/2010/main" val="402883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00792-3861-497A-BEA2-2AE93202A085}"/>
              </a:ext>
            </a:extLst>
          </p:cNvPr>
          <p:cNvSpPr>
            <a:spLocks noGrp="1"/>
          </p:cNvSpPr>
          <p:nvPr>
            <p:ph type="dt" sz="half" idx="10"/>
          </p:nvPr>
        </p:nvSpPr>
        <p:spPr>
          <a:xfrm>
            <a:off x="9537192" y="6472936"/>
            <a:ext cx="1563205" cy="136980"/>
          </a:xfrm>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E0EAE36B-1823-4477-A53B-41714126BAA8}"/>
              </a:ext>
            </a:extLst>
          </p:cNvPr>
          <p:cNvSpPr>
            <a:spLocks noGrp="1"/>
          </p:cNvSpPr>
          <p:nvPr>
            <p:ph type="ftr" sz="quarter" idx="11"/>
          </p:nvPr>
        </p:nvSpPr>
        <p:spPr>
          <a:xfrm>
            <a:off x="1627632" y="6472976"/>
            <a:ext cx="2239633" cy="136980"/>
          </a:xfrm>
        </p:spPr>
        <p:txBody>
          <a:bodyPr/>
          <a:lstStyle/>
          <a:p>
            <a:r>
              <a:rPr lang="en-CA"/>
              <a:t>Presentation Title</a:t>
            </a:r>
          </a:p>
        </p:txBody>
      </p:sp>
      <p:sp>
        <p:nvSpPr>
          <p:cNvPr id="5" name="Slide Number Placeholder 4">
            <a:extLst>
              <a:ext uri="{FF2B5EF4-FFF2-40B4-BE49-F238E27FC236}">
                <a16:creationId xmlns:a16="http://schemas.microsoft.com/office/drawing/2014/main" id="{B6307A8D-C599-481F-B9BC-AFFAB5C13C9C}"/>
              </a:ext>
            </a:extLst>
          </p:cNvPr>
          <p:cNvSpPr>
            <a:spLocks noGrp="1"/>
          </p:cNvSpPr>
          <p:nvPr>
            <p:ph type="sldNum" sz="quarter" idx="12"/>
          </p:nvPr>
        </p:nvSpPr>
        <p:spPr/>
        <p:txBody>
          <a:bodyPr/>
          <a:lstStyle/>
          <a:p>
            <a:fld id="{00E6A5BD-C011-4A45-AA3A-201790FB7F2B}" type="slidenum">
              <a:rPr lang="en-CA" smtClean="0"/>
              <a:t>11</a:t>
            </a:fld>
            <a:endParaRPr lang="en-CA"/>
          </a:p>
        </p:txBody>
      </p:sp>
      <p:sp>
        <p:nvSpPr>
          <p:cNvPr id="6" name="Title 5">
            <a:extLst>
              <a:ext uri="{FF2B5EF4-FFF2-40B4-BE49-F238E27FC236}">
                <a16:creationId xmlns:a16="http://schemas.microsoft.com/office/drawing/2014/main" id="{D53C5591-3FDA-4355-A558-772243B8CDD5}"/>
              </a:ext>
            </a:extLst>
          </p:cNvPr>
          <p:cNvSpPr>
            <a:spLocks noGrp="1"/>
          </p:cNvSpPr>
          <p:nvPr>
            <p:ph type="title"/>
          </p:nvPr>
        </p:nvSpPr>
        <p:spPr>
          <a:xfrm>
            <a:off x="1627188" y="222086"/>
            <a:ext cx="8997696" cy="914400"/>
          </a:xfrm>
        </p:spPr>
        <p:txBody>
          <a:bodyPr>
            <a:normAutofit/>
          </a:bodyPr>
          <a:lstStyle/>
          <a:p>
            <a:r>
              <a:rPr lang="en-US" dirty="0"/>
              <a:t>Machine and Process Data Correlation</a:t>
            </a:r>
            <a:endParaRPr lang="en-US" sz="1800" dirty="0">
              <a:solidFill>
                <a:schemeClr val="tx2"/>
              </a:solidFill>
            </a:endParaRPr>
          </a:p>
        </p:txBody>
      </p:sp>
      <p:sp>
        <p:nvSpPr>
          <p:cNvPr id="7" name="Freeform 96">
            <a:extLst>
              <a:ext uri="{FF2B5EF4-FFF2-40B4-BE49-F238E27FC236}">
                <a16:creationId xmlns:a16="http://schemas.microsoft.com/office/drawing/2014/main" id="{DD5E5D40-A821-4A81-BF70-B60C8CA8907C}"/>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2" name="Picture 1">
            <a:extLst>
              <a:ext uri="{FF2B5EF4-FFF2-40B4-BE49-F238E27FC236}">
                <a16:creationId xmlns:a16="http://schemas.microsoft.com/office/drawing/2014/main" id="{127E7419-B2A7-4715-BC3F-BE629657A612}"/>
              </a:ext>
            </a:extLst>
          </p:cNvPr>
          <p:cNvPicPr>
            <a:picLocks noChangeAspect="1"/>
          </p:cNvPicPr>
          <p:nvPr/>
        </p:nvPicPr>
        <p:blipFill>
          <a:blip r:embed="rId2"/>
          <a:stretch>
            <a:fillRect/>
          </a:stretch>
        </p:blipFill>
        <p:spPr>
          <a:xfrm>
            <a:off x="1627188" y="1107374"/>
            <a:ext cx="9534343" cy="4964046"/>
          </a:xfrm>
          <a:prstGeom prst="rect">
            <a:avLst/>
          </a:prstGeom>
        </p:spPr>
      </p:pic>
      <p:pic>
        <p:nvPicPr>
          <p:cNvPr id="18" name="Picture 17">
            <a:extLst>
              <a:ext uri="{FF2B5EF4-FFF2-40B4-BE49-F238E27FC236}">
                <a16:creationId xmlns:a16="http://schemas.microsoft.com/office/drawing/2014/main" id="{8B80176E-52A0-4F9D-B4EE-FF5846DCD9BA}"/>
              </a:ext>
            </a:extLst>
          </p:cNvPr>
          <p:cNvPicPr>
            <a:picLocks noChangeAspect="1"/>
          </p:cNvPicPr>
          <p:nvPr/>
        </p:nvPicPr>
        <p:blipFill>
          <a:blip r:embed="rId3"/>
          <a:stretch>
            <a:fillRect/>
          </a:stretch>
        </p:blipFill>
        <p:spPr>
          <a:xfrm>
            <a:off x="11359011" y="14840"/>
            <a:ext cx="801693" cy="408467"/>
          </a:xfrm>
          <a:prstGeom prst="rect">
            <a:avLst/>
          </a:prstGeom>
        </p:spPr>
      </p:pic>
    </p:spTree>
    <p:extLst>
      <p:ext uri="{BB962C8B-B14F-4D97-AF65-F5344CB8AC3E}">
        <p14:creationId xmlns:p14="http://schemas.microsoft.com/office/powerpoint/2010/main" val="67053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00792-3861-497A-BEA2-2AE93202A085}"/>
              </a:ext>
            </a:extLst>
          </p:cNvPr>
          <p:cNvSpPr>
            <a:spLocks noGrp="1"/>
          </p:cNvSpPr>
          <p:nvPr>
            <p:ph type="dt" sz="half" idx="10"/>
          </p:nvPr>
        </p:nvSpPr>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E0EAE36B-1823-4477-A53B-41714126BAA8}"/>
              </a:ext>
            </a:extLst>
          </p:cNvPr>
          <p:cNvSpPr>
            <a:spLocks noGrp="1"/>
          </p:cNvSpPr>
          <p:nvPr>
            <p:ph type="ftr" sz="quarter" idx="11"/>
          </p:nvPr>
        </p:nvSpPr>
        <p:spPr/>
        <p:txBody>
          <a:bodyPr/>
          <a:lstStyle/>
          <a:p>
            <a:r>
              <a:rPr lang="en-CA"/>
              <a:t>Presentation Title</a:t>
            </a:r>
          </a:p>
        </p:txBody>
      </p:sp>
      <p:sp>
        <p:nvSpPr>
          <p:cNvPr id="5" name="Slide Number Placeholder 4">
            <a:extLst>
              <a:ext uri="{FF2B5EF4-FFF2-40B4-BE49-F238E27FC236}">
                <a16:creationId xmlns:a16="http://schemas.microsoft.com/office/drawing/2014/main" id="{B6307A8D-C599-481F-B9BC-AFFAB5C13C9C}"/>
              </a:ext>
            </a:extLst>
          </p:cNvPr>
          <p:cNvSpPr>
            <a:spLocks noGrp="1"/>
          </p:cNvSpPr>
          <p:nvPr>
            <p:ph type="sldNum" sz="quarter" idx="12"/>
          </p:nvPr>
        </p:nvSpPr>
        <p:spPr/>
        <p:txBody>
          <a:bodyPr/>
          <a:lstStyle/>
          <a:p>
            <a:fld id="{00E6A5BD-C011-4A45-AA3A-201790FB7F2B}" type="slidenum">
              <a:rPr lang="en-CA" smtClean="0"/>
              <a:t>12</a:t>
            </a:fld>
            <a:endParaRPr lang="en-CA"/>
          </a:p>
        </p:txBody>
      </p:sp>
      <p:sp>
        <p:nvSpPr>
          <p:cNvPr id="6" name="Title 5">
            <a:extLst>
              <a:ext uri="{FF2B5EF4-FFF2-40B4-BE49-F238E27FC236}">
                <a16:creationId xmlns:a16="http://schemas.microsoft.com/office/drawing/2014/main" id="{D53C5591-3FDA-4355-A558-772243B8CDD5}"/>
              </a:ext>
            </a:extLst>
          </p:cNvPr>
          <p:cNvSpPr>
            <a:spLocks noGrp="1"/>
          </p:cNvSpPr>
          <p:nvPr>
            <p:ph type="title"/>
          </p:nvPr>
        </p:nvSpPr>
        <p:spPr>
          <a:xfrm>
            <a:off x="1627188" y="222086"/>
            <a:ext cx="8997696" cy="914400"/>
          </a:xfrm>
        </p:spPr>
        <p:txBody>
          <a:bodyPr>
            <a:normAutofit/>
          </a:bodyPr>
          <a:lstStyle/>
          <a:p>
            <a:r>
              <a:rPr lang="en-US" dirty="0"/>
              <a:t>Alerting For Anomalies</a:t>
            </a:r>
            <a:endParaRPr lang="en-US" sz="1800" dirty="0">
              <a:solidFill>
                <a:schemeClr val="tx2"/>
              </a:solidFill>
            </a:endParaRPr>
          </a:p>
        </p:txBody>
      </p:sp>
      <p:sp>
        <p:nvSpPr>
          <p:cNvPr id="7" name="Freeform 96">
            <a:extLst>
              <a:ext uri="{FF2B5EF4-FFF2-40B4-BE49-F238E27FC236}">
                <a16:creationId xmlns:a16="http://schemas.microsoft.com/office/drawing/2014/main" id="{DD5E5D40-A821-4A81-BF70-B60C8CA8907C}"/>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2" name="Picture 1">
            <a:extLst>
              <a:ext uri="{FF2B5EF4-FFF2-40B4-BE49-F238E27FC236}">
                <a16:creationId xmlns:a16="http://schemas.microsoft.com/office/drawing/2014/main" id="{2A183AD4-7D8C-40CB-9E2E-90F0AC631AD2}"/>
              </a:ext>
            </a:extLst>
          </p:cNvPr>
          <p:cNvPicPr>
            <a:picLocks noChangeAspect="1"/>
          </p:cNvPicPr>
          <p:nvPr/>
        </p:nvPicPr>
        <p:blipFill>
          <a:blip r:embed="rId2"/>
          <a:stretch>
            <a:fillRect/>
          </a:stretch>
        </p:blipFill>
        <p:spPr>
          <a:xfrm>
            <a:off x="700087" y="1771650"/>
            <a:ext cx="10791825" cy="3314700"/>
          </a:xfrm>
          <a:prstGeom prst="rect">
            <a:avLst/>
          </a:prstGeom>
        </p:spPr>
      </p:pic>
      <p:pic>
        <p:nvPicPr>
          <p:cNvPr id="13" name="Picture 12">
            <a:extLst>
              <a:ext uri="{FF2B5EF4-FFF2-40B4-BE49-F238E27FC236}">
                <a16:creationId xmlns:a16="http://schemas.microsoft.com/office/drawing/2014/main" id="{976A5D5A-70A4-4D86-9F52-3E81066B9FDE}"/>
              </a:ext>
            </a:extLst>
          </p:cNvPr>
          <p:cNvPicPr>
            <a:picLocks noChangeAspect="1"/>
          </p:cNvPicPr>
          <p:nvPr/>
        </p:nvPicPr>
        <p:blipFill>
          <a:blip r:embed="rId3"/>
          <a:stretch>
            <a:fillRect/>
          </a:stretch>
        </p:blipFill>
        <p:spPr>
          <a:xfrm>
            <a:off x="11359011" y="14840"/>
            <a:ext cx="801693" cy="408467"/>
          </a:xfrm>
          <a:prstGeom prst="rect">
            <a:avLst/>
          </a:prstGeom>
        </p:spPr>
      </p:pic>
    </p:spTree>
    <p:extLst>
      <p:ext uri="{BB962C8B-B14F-4D97-AF65-F5344CB8AC3E}">
        <p14:creationId xmlns:p14="http://schemas.microsoft.com/office/powerpoint/2010/main" val="414252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00792-3861-497A-BEA2-2AE93202A085}"/>
              </a:ext>
            </a:extLst>
          </p:cNvPr>
          <p:cNvSpPr>
            <a:spLocks noGrp="1"/>
          </p:cNvSpPr>
          <p:nvPr>
            <p:ph type="dt" sz="half" idx="10"/>
          </p:nvPr>
        </p:nvSpPr>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E0EAE36B-1823-4477-A53B-41714126BAA8}"/>
              </a:ext>
            </a:extLst>
          </p:cNvPr>
          <p:cNvSpPr>
            <a:spLocks noGrp="1"/>
          </p:cNvSpPr>
          <p:nvPr>
            <p:ph type="ftr" sz="quarter" idx="11"/>
          </p:nvPr>
        </p:nvSpPr>
        <p:spPr/>
        <p:txBody>
          <a:bodyPr/>
          <a:lstStyle/>
          <a:p>
            <a:r>
              <a:rPr lang="en-CA"/>
              <a:t>Presentation Title</a:t>
            </a:r>
          </a:p>
        </p:txBody>
      </p:sp>
      <p:sp>
        <p:nvSpPr>
          <p:cNvPr id="5" name="Slide Number Placeholder 4">
            <a:extLst>
              <a:ext uri="{FF2B5EF4-FFF2-40B4-BE49-F238E27FC236}">
                <a16:creationId xmlns:a16="http://schemas.microsoft.com/office/drawing/2014/main" id="{B6307A8D-C599-481F-B9BC-AFFAB5C13C9C}"/>
              </a:ext>
            </a:extLst>
          </p:cNvPr>
          <p:cNvSpPr>
            <a:spLocks noGrp="1"/>
          </p:cNvSpPr>
          <p:nvPr>
            <p:ph type="sldNum" sz="quarter" idx="12"/>
          </p:nvPr>
        </p:nvSpPr>
        <p:spPr/>
        <p:txBody>
          <a:bodyPr/>
          <a:lstStyle/>
          <a:p>
            <a:fld id="{00E6A5BD-C011-4A45-AA3A-201790FB7F2B}" type="slidenum">
              <a:rPr lang="en-CA" smtClean="0"/>
              <a:t>13</a:t>
            </a:fld>
            <a:endParaRPr lang="en-CA"/>
          </a:p>
        </p:txBody>
      </p:sp>
      <p:sp>
        <p:nvSpPr>
          <p:cNvPr id="6" name="Title 5">
            <a:extLst>
              <a:ext uri="{FF2B5EF4-FFF2-40B4-BE49-F238E27FC236}">
                <a16:creationId xmlns:a16="http://schemas.microsoft.com/office/drawing/2014/main" id="{D53C5591-3FDA-4355-A558-772243B8CDD5}"/>
              </a:ext>
            </a:extLst>
          </p:cNvPr>
          <p:cNvSpPr>
            <a:spLocks noGrp="1"/>
          </p:cNvSpPr>
          <p:nvPr>
            <p:ph type="title"/>
          </p:nvPr>
        </p:nvSpPr>
        <p:spPr>
          <a:xfrm>
            <a:off x="1627188" y="222086"/>
            <a:ext cx="8997696" cy="914400"/>
          </a:xfrm>
        </p:spPr>
        <p:txBody>
          <a:bodyPr>
            <a:normAutofit/>
          </a:bodyPr>
          <a:lstStyle/>
          <a:p>
            <a:r>
              <a:rPr lang="en-US" dirty="0"/>
              <a:t>Summary</a:t>
            </a:r>
            <a:endParaRPr lang="en-US" sz="1800" dirty="0">
              <a:solidFill>
                <a:schemeClr val="tx2"/>
              </a:solidFill>
            </a:endParaRPr>
          </a:p>
        </p:txBody>
      </p:sp>
      <p:sp>
        <p:nvSpPr>
          <p:cNvPr id="7" name="Freeform 96">
            <a:extLst>
              <a:ext uri="{FF2B5EF4-FFF2-40B4-BE49-F238E27FC236}">
                <a16:creationId xmlns:a16="http://schemas.microsoft.com/office/drawing/2014/main" id="{DD5E5D40-A821-4A81-BF70-B60C8CA8907C}"/>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13" name="Picture 12">
            <a:extLst>
              <a:ext uri="{FF2B5EF4-FFF2-40B4-BE49-F238E27FC236}">
                <a16:creationId xmlns:a16="http://schemas.microsoft.com/office/drawing/2014/main" id="{976A5D5A-70A4-4D86-9F52-3E81066B9FDE}"/>
              </a:ext>
            </a:extLst>
          </p:cNvPr>
          <p:cNvPicPr>
            <a:picLocks noChangeAspect="1"/>
          </p:cNvPicPr>
          <p:nvPr/>
        </p:nvPicPr>
        <p:blipFill>
          <a:blip r:embed="rId2"/>
          <a:stretch>
            <a:fillRect/>
          </a:stretch>
        </p:blipFill>
        <p:spPr>
          <a:xfrm>
            <a:off x="11359011" y="14840"/>
            <a:ext cx="801693" cy="408467"/>
          </a:xfrm>
          <a:prstGeom prst="rect">
            <a:avLst/>
          </a:prstGeom>
        </p:spPr>
      </p:pic>
      <p:sp>
        <p:nvSpPr>
          <p:cNvPr id="8" name="TextBox 7">
            <a:extLst>
              <a:ext uri="{FF2B5EF4-FFF2-40B4-BE49-F238E27FC236}">
                <a16:creationId xmlns:a16="http://schemas.microsoft.com/office/drawing/2014/main" id="{943CAF42-CC86-4790-88ED-139D373130AB}"/>
              </a:ext>
            </a:extLst>
          </p:cNvPr>
          <p:cNvSpPr txBox="1"/>
          <p:nvPr/>
        </p:nvSpPr>
        <p:spPr>
          <a:xfrm>
            <a:off x="621046" y="1991032"/>
            <a:ext cx="3694922" cy="1938992"/>
          </a:xfrm>
          <a:prstGeom prst="rect">
            <a:avLst/>
          </a:prstGeom>
          <a:noFill/>
        </p:spPr>
        <p:txBody>
          <a:bodyPr wrap="none" lIns="0" tIns="0" rIns="0" bIns="0" rtlCol="0">
            <a:spAutoFit/>
          </a:bodyPr>
          <a:lstStyle/>
          <a:p>
            <a:r>
              <a:rPr lang="en-US" dirty="0">
                <a:solidFill>
                  <a:schemeClr val="accent2"/>
                </a:solidFill>
              </a:rPr>
              <a:t>Current State:</a:t>
            </a:r>
          </a:p>
          <a:p>
            <a:endParaRPr lang="en-US" dirty="0">
              <a:solidFill>
                <a:schemeClr val="accent2"/>
              </a:solidFill>
            </a:endParaRPr>
          </a:p>
          <a:p>
            <a:pPr marL="742950" lvl="1" indent="-285750">
              <a:buFont typeface="Arial" panose="020B0604020202020204" pitchFamily="34" charset="0"/>
              <a:buChar char="•"/>
            </a:pPr>
            <a:r>
              <a:rPr lang="en-US" dirty="0">
                <a:solidFill>
                  <a:schemeClr val="accent2"/>
                </a:solidFill>
              </a:rPr>
              <a:t>Live data Visualization</a:t>
            </a:r>
          </a:p>
          <a:p>
            <a:pPr marL="1200150" lvl="2" indent="-285750">
              <a:buFont typeface="Arial" panose="020B0604020202020204" pitchFamily="34" charset="0"/>
              <a:buChar char="•"/>
            </a:pPr>
            <a:r>
              <a:rPr lang="en-US" dirty="0">
                <a:solidFill>
                  <a:schemeClr val="accent2"/>
                </a:solidFill>
              </a:rPr>
              <a:t>High Level Machine Status</a:t>
            </a:r>
          </a:p>
          <a:p>
            <a:pPr marL="1200150" lvl="2" indent="-285750">
              <a:buFont typeface="Arial" panose="020B0604020202020204" pitchFamily="34" charset="0"/>
              <a:buChar char="•"/>
            </a:pPr>
            <a:r>
              <a:rPr lang="en-US" dirty="0">
                <a:solidFill>
                  <a:schemeClr val="accent2"/>
                </a:solidFill>
              </a:rPr>
              <a:t>Machine Occupancy</a:t>
            </a:r>
          </a:p>
          <a:p>
            <a:pPr marL="1200150" lvl="2" indent="-285750">
              <a:buFont typeface="Arial" panose="020B0604020202020204" pitchFamily="34" charset="0"/>
              <a:buChar char="•"/>
            </a:pPr>
            <a:r>
              <a:rPr lang="en-US" dirty="0">
                <a:solidFill>
                  <a:schemeClr val="accent2"/>
                </a:solidFill>
              </a:rPr>
              <a:t>Parameter Trending</a:t>
            </a:r>
          </a:p>
          <a:p>
            <a:pPr marL="742950" lvl="1" indent="-285750">
              <a:buFont typeface="Arial" panose="020B0604020202020204" pitchFamily="34" charset="0"/>
              <a:buChar char="•"/>
            </a:pPr>
            <a:r>
              <a:rPr lang="en-US" dirty="0">
                <a:solidFill>
                  <a:schemeClr val="accent2"/>
                </a:solidFill>
              </a:rPr>
              <a:t>Threshold based Alerting</a:t>
            </a:r>
          </a:p>
        </p:txBody>
      </p:sp>
      <p:sp>
        <p:nvSpPr>
          <p:cNvPr id="10" name="TextBox 9">
            <a:extLst>
              <a:ext uri="{FF2B5EF4-FFF2-40B4-BE49-F238E27FC236}">
                <a16:creationId xmlns:a16="http://schemas.microsoft.com/office/drawing/2014/main" id="{699DD853-04B2-4FA5-A16C-7EED0862BF0F}"/>
              </a:ext>
            </a:extLst>
          </p:cNvPr>
          <p:cNvSpPr txBox="1"/>
          <p:nvPr/>
        </p:nvSpPr>
        <p:spPr>
          <a:xfrm>
            <a:off x="5432323" y="1991032"/>
            <a:ext cx="6553076" cy="2215991"/>
          </a:xfrm>
          <a:prstGeom prst="rect">
            <a:avLst/>
          </a:prstGeom>
          <a:noFill/>
        </p:spPr>
        <p:txBody>
          <a:bodyPr wrap="none" lIns="0" tIns="0" rIns="0" bIns="0" rtlCol="0">
            <a:spAutoFit/>
          </a:bodyPr>
          <a:lstStyle/>
          <a:p>
            <a:r>
              <a:rPr lang="en-US" dirty="0">
                <a:solidFill>
                  <a:schemeClr val="accent2"/>
                </a:solidFill>
              </a:rPr>
              <a:t>Planned Capabilities:</a:t>
            </a:r>
          </a:p>
          <a:p>
            <a:endParaRPr lang="en-US" dirty="0">
              <a:solidFill>
                <a:schemeClr val="accent2"/>
              </a:solidFill>
            </a:endParaRPr>
          </a:p>
          <a:p>
            <a:pPr marL="742950" lvl="1" indent="-285750">
              <a:buFont typeface="Arial" panose="020B0604020202020204" pitchFamily="34" charset="0"/>
              <a:buChar char="•"/>
            </a:pPr>
            <a:r>
              <a:rPr lang="en-US" dirty="0">
                <a:solidFill>
                  <a:schemeClr val="accent2"/>
                </a:solidFill>
              </a:rPr>
              <a:t>Visualize Parameter Performance Historically</a:t>
            </a:r>
          </a:p>
          <a:p>
            <a:pPr marL="742950" lvl="1" indent="-285750">
              <a:buFont typeface="Arial" panose="020B0604020202020204" pitchFamily="34" charset="0"/>
              <a:buChar char="•"/>
            </a:pPr>
            <a:r>
              <a:rPr lang="en-US" dirty="0">
                <a:solidFill>
                  <a:schemeClr val="accent2"/>
                </a:solidFill>
              </a:rPr>
              <a:t>Compare Cycles from same recipe</a:t>
            </a:r>
          </a:p>
          <a:p>
            <a:pPr marL="742950" lvl="1" indent="-285750">
              <a:buFont typeface="Arial" panose="020B0604020202020204" pitchFamily="34" charset="0"/>
              <a:buChar char="•"/>
            </a:pPr>
            <a:r>
              <a:rPr lang="en-US" dirty="0">
                <a:solidFill>
                  <a:schemeClr val="accent2"/>
                </a:solidFill>
              </a:rPr>
              <a:t>Cycle Phases Descriptive Statistics (ex. Slope during ramp up, </a:t>
            </a:r>
          </a:p>
          <a:p>
            <a:pPr lvl="1"/>
            <a:r>
              <a:rPr lang="en-US" dirty="0">
                <a:solidFill>
                  <a:schemeClr val="accent2"/>
                </a:solidFill>
              </a:rPr>
              <a:t>Max, Min, </a:t>
            </a:r>
            <a:r>
              <a:rPr lang="en-US" dirty="0" err="1">
                <a:solidFill>
                  <a:schemeClr val="accent2"/>
                </a:solidFill>
              </a:rPr>
              <a:t>etc</a:t>
            </a:r>
            <a:r>
              <a:rPr lang="en-US" dirty="0">
                <a:solidFill>
                  <a:schemeClr val="accent2"/>
                </a:solidFill>
              </a:rPr>
              <a:t>)</a:t>
            </a:r>
          </a:p>
          <a:p>
            <a:pPr marL="628650" lvl="1" indent="-171450">
              <a:buFont typeface="Arial" panose="020B0604020202020204" pitchFamily="34" charset="0"/>
              <a:buChar char="•"/>
            </a:pPr>
            <a:r>
              <a:rPr lang="en-US" dirty="0">
                <a:solidFill>
                  <a:schemeClr val="accent2"/>
                </a:solidFill>
              </a:rPr>
              <a:t>Automatically identify abnormalities &amp; alert operator</a:t>
            </a:r>
          </a:p>
          <a:p>
            <a:pPr marL="628650" lvl="1" indent="-171450">
              <a:buFont typeface="Arial" panose="020B0604020202020204" pitchFamily="34" charset="0"/>
              <a:buChar char="•"/>
            </a:pPr>
            <a:r>
              <a:rPr lang="en-US" dirty="0">
                <a:solidFill>
                  <a:schemeClr val="accent2"/>
                </a:solidFill>
              </a:rPr>
              <a:t>Correlate Machine to Process Data</a:t>
            </a:r>
          </a:p>
        </p:txBody>
      </p:sp>
    </p:spTree>
    <p:extLst>
      <p:ext uri="{BB962C8B-B14F-4D97-AF65-F5344CB8AC3E}">
        <p14:creationId xmlns:p14="http://schemas.microsoft.com/office/powerpoint/2010/main" val="279618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08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3296-B075-4A10-A53C-FB39889E8AF3}"/>
              </a:ext>
            </a:extLst>
          </p:cNvPr>
          <p:cNvSpPr>
            <a:spLocks noGrp="1"/>
          </p:cNvSpPr>
          <p:nvPr>
            <p:ph type="title"/>
          </p:nvPr>
        </p:nvSpPr>
        <p:spPr>
          <a:xfrm>
            <a:off x="1366981" y="0"/>
            <a:ext cx="9875981" cy="895927"/>
          </a:xfrm>
        </p:spPr>
        <p:txBody>
          <a:bodyPr>
            <a:normAutofit/>
          </a:bodyPr>
          <a:lstStyle/>
          <a:p>
            <a:r>
              <a:rPr lang="en-US" sz="4000" dirty="0"/>
              <a:t>Business Case</a:t>
            </a:r>
          </a:p>
        </p:txBody>
      </p:sp>
      <p:sp>
        <p:nvSpPr>
          <p:cNvPr id="17" name="Freeform 96">
            <a:extLst>
              <a:ext uri="{FF2B5EF4-FFF2-40B4-BE49-F238E27FC236}">
                <a16:creationId xmlns:a16="http://schemas.microsoft.com/office/drawing/2014/main" id="{C5C0ADFD-3AC4-4328-9E83-D61A37737CB3}"/>
              </a:ext>
            </a:extLst>
          </p:cNvPr>
          <p:cNvSpPr>
            <a:spLocks noChangeAspect="1" noEditPoints="1"/>
          </p:cNvSpPr>
          <p:nvPr/>
        </p:nvSpPr>
        <p:spPr bwMode="auto">
          <a:xfrm>
            <a:off x="229754" y="94026"/>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GE Inspira Sans"/>
              <a:ea typeface="+mn-ea"/>
              <a:cs typeface="+mn-cs"/>
            </a:endParaRPr>
          </a:p>
        </p:txBody>
      </p:sp>
      <p:pic>
        <p:nvPicPr>
          <p:cNvPr id="25" name="Picture 24">
            <a:extLst>
              <a:ext uri="{FF2B5EF4-FFF2-40B4-BE49-F238E27FC236}">
                <a16:creationId xmlns:a16="http://schemas.microsoft.com/office/drawing/2014/main" id="{E12E0181-0ACE-42EE-B212-69527D826678}"/>
              </a:ext>
            </a:extLst>
          </p:cNvPr>
          <p:cNvPicPr>
            <a:picLocks noChangeAspect="1"/>
          </p:cNvPicPr>
          <p:nvPr/>
        </p:nvPicPr>
        <p:blipFill>
          <a:blip r:embed="rId2"/>
          <a:stretch>
            <a:fillRect/>
          </a:stretch>
        </p:blipFill>
        <p:spPr>
          <a:xfrm>
            <a:off x="11359011" y="14840"/>
            <a:ext cx="801693" cy="408467"/>
          </a:xfrm>
          <a:prstGeom prst="rect">
            <a:avLst/>
          </a:prstGeom>
        </p:spPr>
      </p:pic>
      <p:pic>
        <p:nvPicPr>
          <p:cNvPr id="9" name="Picture 8">
            <a:extLst>
              <a:ext uri="{FF2B5EF4-FFF2-40B4-BE49-F238E27FC236}">
                <a16:creationId xmlns:a16="http://schemas.microsoft.com/office/drawing/2014/main" id="{37D9A124-FFA0-4A50-A155-74DF808BC6B6}"/>
              </a:ext>
            </a:extLst>
          </p:cNvPr>
          <p:cNvPicPr>
            <a:picLocks noChangeAspect="1"/>
          </p:cNvPicPr>
          <p:nvPr/>
        </p:nvPicPr>
        <p:blipFill>
          <a:blip r:embed="rId3"/>
          <a:stretch>
            <a:fillRect/>
          </a:stretch>
        </p:blipFill>
        <p:spPr>
          <a:xfrm>
            <a:off x="1047439" y="1197552"/>
            <a:ext cx="4000500" cy="2800350"/>
          </a:xfrm>
          <a:prstGeom prst="rect">
            <a:avLst/>
          </a:prstGeom>
        </p:spPr>
      </p:pic>
      <p:pic>
        <p:nvPicPr>
          <p:cNvPr id="10" name="Picture 9">
            <a:extLst>
              <a:ext uri="{FF2B5EF4-FFF2-40B4-BE49-F238E27FC236}">
                <a16:creationId xmlns:a16="http://schemas.microsoft.com/office/drawing/2014/main" id="{0D4AA38D-F36E-4A7D-8B4F-4669E340E131}"/>
              </a:ext>
            </a:extLst>
          </p:cNvPr>
          <p:cNvPicPr>
            <a:picLocks noChangeAspect="1"/>
          </p:cNvPicPr>
          <p:nvPr/>
        </p:nvPicPr>
        <p:blipFill>
          <a:blip r:embed="rId4"/>
          <a:stretch>
            <a:fillRect/>
          </a:stretch>
        </p:blipFill>
        <p:spPr>
          <a:xfrm>
            <a:off x="9587057" y="3257261"/>
            <a:ext cx="1847850" cy="2800350"/>
          </a:xfrm>
          <a:prstGeom prst="rect">
            <a:avLst/>
          </a:prstGeom>
        </p:spPr>
      </p:pic>
      <p:pic>
        <p:nvPicPr>
          <p:cNvPr id="26" name="Picture 25">
            <a:extLst>
              <a:ext uri="{FF2B5EF4-FFF2-40B4-BE49-F238E27FC236}">
                <a16:creationId xmlns:a16="http://schemas.microsoft.com/office/drawing/2014/main" id="{7A00DCAC-5012-4029-8EE8-1057FE4DF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293" y="2597727"/>
            <a:ext cx="2387159" cy="2604793"/>
          </a:xfrm>
          <a:prstGeom prst="rect">
            <a:avLst/>
          </a:prstGeom>
        </p:spPr>
      </p:pic>
    </p:spTree>
    <p:extLst>
      <p:ext uri="{BB962C8B-B14F-4D97-AF65-F5344CB8AC3E}">
        <p14:creationId xmlns:p14="http://schemas.microsoft.com/office/powerpoint/2010/main" val="347502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MES Based Reports</a:t>
            </a:r>
            <a:br>
              <a:rPr lang="en-US" dirty="0"/>
            </a:br>
            <a:endParaRPr lang="en-US" sz="1800" dirty="0">
              <a:solidFill>
                <a:schemeClr val="tx2"/>
              </a:solidFill>
            </a:endParaRPr>
          </a:p>
        </p:txBody>
      </p:sp>
      <p:sp>
        <p:nvSpPr>
          <p:cNvPr id="85" name="Freeform 96"/>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577789" y="1258731"/>
            <a:ext cx="6641765" cy="56630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400" u="sng" dirty="0">
                <a:solidFill>
                  <a:schemeClr val="accent2"/>
                </a:solidFill>
              </a:rPr>
              <a:t>Yield &amp; DPU Reports</a:t>
            </a:r>
            <a:endParaRPr lang="en-US" sz="1400" dirty="0">
              <a:solidFill>
                <a:schemeClr val="accent2"/>
              </a:solidFill>
            </a:endParaRPr>
          </a:p>
          <a:p>
            <a:pPr marL="742950" lvl="1" indent="-285750">
              <a:buFont typeface="Arial" panose="020B0604020202020204" pitchFamily="34" charset="0"/>
              <a:buChar char="•"/>
            </a:pPr>
            <a:r>
              <a:rPr lang="en-US" sz="1400" dirty="0">
                <a:solidFill>
                  <a:schemeClr val="accent2"/>
                </a:solidFill>
              </a:rPr>
              <a:t>Route &amp; Operation Level</a:t>
            </a:r>
          </a:p>
          <a:p>
            <a:pPr marL="285750" indent="-285750">
              <a:buFont typeface="Arial" panose="020B0604020202020204" pitchFamily="34" charset="0"/>
              <a:buChar char="•"/>
            </a:pPr>
            <a:r>
              <a:rPr lang="en-US" sz="1400" u="sng" dirty="0">
                <a:solidFill>
                  <a:schemeClr val="accent2"/>
                </a:solidFill>
              </a:rPr>
              <a:t>Defect Reports</a:t>
            </a:r>
            <a:r>
              <a:rPr lang="en-US" sz="1400" dirty="0">
                <a:solidFill>
                  <a:schemeClr val="accent2"/>
                </a:solidFill>
              </a:rPr>
              <a:t> </a:t>
            </a:r>
          </a:p>
          <a:p>
            <a:pPr marL="742950" lvl="1" indent="-285750">
              <a:buFont typeface="Arial" panose="020B0604020202020204" pitchFamily="34" charset="0"/>
              <a:buChar char="•"/>
            </a:pPr>
            <a:r>
              <a:rPr lang="en-US" sz="1400" dirty="0">
                <a:solidFill>
                  <a:schemeClr val="accent2"/>
                </a:solidFill>
              </a:rPr>
              <a:t>Trends, Pareto, Heat Map, other</a:t>
            </a:r>
          </a:p>
          <a:p>
            <a:pPr marL="285750" indent="-285750">
              <a:buFont typeface="Arial" panose="020B0604020202020204" pitchFamily="34" charset="0"/>
              <a:buChar char="•"/>
            </a:pPr>
            <a:r>
              <a:rPr lang="en-US" sz="1400" u="sng" dirty="0">
                <a:solidFill>
                  <a:schemeClr val="accent2"/>
                </a:solidFill>
              </a:rPr>
              <a:t>Data Collection Plan (DCP) Reports</a:t>
            </a:r>
            <a:r>
              <a:rPr lang="en-US" sz="1400" dirty="0">
                <a:solidFill>
                  <a:schemeClr val="accent2"/>
                </a:solidFill>
              </a:rPr>
              <a:t> </a:t>
            </a:r>
          </a:p>
          <a:p>
            <a:pPr marL="742950" lvl="1" indent="-285750">
              <a:buFont typeface="Arial" panose="020B0604020202020204" pitchFamily="34" charset="0"/>
              <a:buChar char="•"/>
            </a:pPr>
            <a:r>
              <a:rPr lang="en-US" sz="1400" dirty="0">
                <a:solidFill>
                  <a:schemeClr val="accent2"/>
                </a:solidFill>
              </a:rPr>
              <a:t>Route and Operation Level DPMO Trend</a:t>
            </a:r>
          </a:p>
          <a:p>
            <a:pPr marL="742950" lvl="1" indent="-285750">
              <a:buFont typeface="Arial" panose="020B0604020202020204" pitchFamily="34" charset="0"/>
              <a:buChar char="•"/>
            </a:pPr>
            <a:r>
              <a:rPr lang="en-US" sz="1400" dirty="0">
                <a:solidFill>
                  <a:schemeClr val="accent2"/>
                </a:solidFill>
              </a:rPr>
              <a:t>DCP Pass/Failure Trend</a:t>
            </a:r>
          </a:p>
          <a:p>
            <a:pPr marL="742950" lvl="1" indent="-285750">
              <a:buFont typeface="Arial" panose="020B0604020202020204" pitchFamily="34" charset="0"/>
              <a:buChar char="•"/>
            </a:pPr>
            <a:r>
              <a:rPr lang="en-US" sz="1400" dirty="0">
                <a:solidFill>
                  <a:schemeClr val="accent2"/>
                </a:solidFill>
              </a:rPr>
              <a:t>Greatest Change DCP Line</a:t>
            </a:r>
          </a:p>
          <a:p>
            <a:pPr marL="742950" lvl="1" indent="-285750">
              <a:buFont typeface="Arial" panose="020B0604020202020204" pitchFamily="34" charset="0"/>
              <a:buChar char="•"/>
            </a:pPr>
            <a:r>
              <a:rPr lang="en-US" sz="1400" dirty="0">
                <a:solidFill>
                  <a:schemeClr val="accent2"/>
                </a:solidFill>
              </a:rPr>
              <a:t>Raw Data Extract</a:t>
            </a:r>
          </a:p>
          <a:p>
            <a:pPr marL="285750" indent="-285750">
              <a:buFont typeface="Arial" panose="020B0604020202020204" pitchFamily="34" charset="0"/>
              <a:buChar char="•"/>
            </a:pPr>
            <a:r>
              <a:rPr lang="en-US" sz="1400" u="sng" dirty="0">
                <a:solidFill>
                  <a:schemeClr val="accent2"/>
                </a:solidFill>
              </a:rPr>
              <a:t>DCP Statistical Analysis</a:t>
            </a:r>
            <a:endParaRPr lang="en-US" sz="1400" dirty="0">
              <a:solidFill>
                <a:schemeClr val="accent2"/>
              </a:solidFill>
            </a:endParaRPr>
          </a:p>
          <a:p>
            <a:pPr marL="742950" lvl="1" indent="-285750">
              <a:buFont typeface="Arial" panose="020B0604020202020204" pitchFamily="34" charset="0"/>
              <a:buChar char="•"/>
            </a:pPr>
            <a:r>
              <a:rPr lang="en-US" sz="1400" dirty="0">
                <a:solidFill>
                  <a:schemeClr val="accent2"/>
                </a:solidFill>
              </a:rPr>
              <a:t>Z-score</a:t>
            </a:r>
          </a:p>
          <a:p>
            <a:pPr marL="742950" lvl="1" indent="-285750">
              <a:buFont typeface="Arial" panose="020B0604020202020204" pitchFamily="34" charset="0"/>
              <a:buChar char="•"/>
            </a:pPr>
            <a:r>
              <a:rPr lang="en-US" sz="1400" dirty="0">
                <a:solidFill>
                  <a:schemeClr val="accent2"/>
                </a:solidFill>
              </a:rPr>
              <a:t>I-MR &amp; X bar-S Control Charts</a:t>
            </a:r>
          </a:p>
          <a:p>
            <a:pPr marL="742950" lvl="1" indent="-285750">
              <a:buFont typeface="Arial" panose="020B0604020202020204" pitchFamily="34" charset="0"/>
              <a:buChar char="•"/>
            </a:pPr>
            <a:r>
              <a:rPr lang="en-US" sz="1400" dirty="0">
                <a:solidFill>
                  <a:schemeClr val="accent2"/>
                </a:solidFill>
              </a:rPr>
              <a:t>Before &amp; After 2 sample t-test</a:t>
            </a:r>
          </a:p>
          <a:p>
            <a:pPr marL="285750" indent="-285750">
              <a:buFont typeface="Arial" panose="020B0604020202020204" pitchFamily="34" charset="0"/>
              <a:buChar char="•"/>
            </a:pPr>
            <a:r>
              <a:rPr lang="en-US" sz="1400" u="sng" dirty="0">
                <a:solidFill>
                  <a:schemeClr val="accent2"/>
                </a:solidFill>
              </a:rPr>
              <a:t>Part Consumption Reports</a:t>
            </a:r>
            <a:r>
              <a:rPr lang="en-US" sz="1400" dirty="0">
                <a:solidFill>
                  <a:schemeClr val="accent2"/>
                </a:solidFill>
              </a:rPr>
              <a:t> </a:t>
            </a:r>
          </a:p>
          <a:p>
            <a:pPr marL="742950" lvl="1" indent="-285750">
              <a:buFont typeface="Arial" panose="020B0604020202020204" pitchFamily="34" charset="0"/>
              <a:buChar char="•"/>
            </a:pPr>
            <a:r>
              <a:rPr lang="en-US" sz="1400" dirty="0">
                <a:solidFill>
                  <a:schemeClr val="accent2"/>
                </a:solidFill>
              </a:rPr>
              <a:t>Part Replacement rates at Route, Parent and Child Level</a:t>
            </a:r>
          </a:p>
          <a:p>
            <a:pPr marL="742950" lvl="1" indent="-285750">
              <a:buFont typeface="Arial" panose="020B0604020202020204" pitchFamily="34" charset="0"/>
              <a:buChar char="•"/>
            </a:pPr>
            <a:r>
              <a:rPr lang="en-US" sz="1400" dirty="0">
                <a:solidFill>
                  <a:schemeClr val="accent2"/>
                </a:solidFill>
              </a:rPr>
              <a:t>Serial Number Genealogy Tree</a:t>
            </a:r>
          </a:p>
          <a:p>
            <a:pPr marL="285750" indent="-285750">
              <a:buFont typeface="Arial" panose="020B0604020202020204" pitchFamily="34" charset="0"/>
              <a:buChar char="•"/>
            </a:pPr>
            <a:r>
              <a:rPr lang="en-US" sz="1400" u="sng" dirty="0">
                <a:solidFill>
                  <a:schemeClr val="accent2"/>
                </a:solidFill>
              </a:rPr>
              <a:t>Lean KPIs</a:t>
            </a:r>
            <a:r>
              <a:rPr lang="en-US" sz="1400" dirty="0">
                <a:solidFill>
                  <a:schemeClr val="accent2"/>
                </a:solidFill>
              </a:rPr>
              <a:t>:</a:t>
            </a:r>
          </a:p>
          <a:p>
            <a:pPr marL="742950" lvl="1" indent="-285750">
              <a:buFont typeface="Arial" panose="020B0604020202020204" pitchFamily="34" charset="0"/>
              <a:buChar char="•"/>
            </a:pPr>
            <a:r>
              <a:rPr lang="en-US" sz="1400" dirty="0">
                <a:solidFill>
                  <a:schemeClr val="accent2"/>
                </a:solidFill>
              </a:rPr>
              <a:t>Cycle Time Estimate</a:t>
            </a:r>
          </a:p>
          <a:p>
            <a:pPr marL="742950" lvl="1" indent="-285750">
              <a:buFont typeface="Arial" panose="020B0604020202020204" pitchFamily="34" charset="0"/>
              <a:buChar char="•"/>
            </a:pPr>
            <a:r>
              <a:rPr lang="en-US" sz="1400" dirty="0">
                <a:solidFill>
                  <a:schemeClr val="accent2"/>
                </a:solidFill>
              </a:rPr>
              <a:t>Waiting Time Estimate </a:t>
            </a:r>
          </a:p>
          <a:p>
            <a:pPr marL="742950" lvl="1" indent="-285750">
              <a:buFont typeface="Arial" panose="020B0604020202020204" pitchFamily="34" charset="0"/>
              <a:buChar char="•"/>
            </a:pPr>
            <a:r>
              <a:rPr lang="en-US" sz="1400" dirty="0">
                <a:solidFill>
                  <a:schemeClr val="accent2"/>
                </a:solidFill>
              </a:rPr>
              <a:t>Operation Flow</a:t>
            </a:r>
          </a:p>
          <a:p>
            <a:pPr marL="285750" indent="-285750">
              <a:buFont typeface="Arial" panose="020B0604020202020204" pitchFamily="34" charset="0"/>
              <a:buChar char="•"/>
            </a:pPr>
            <a:r>
              <a:rPr lang="en-US" sz="1400" u="sng" dirty="0">
                <a:solidFill>
                  <a:schemeClr val="accent2"/>
                </a:solidFill>
              </a:rPr>
              <a:t>Others</a:t>
            </a:r>
            <a:r>
              <a:rPr lang="en-US" sz="1400" dirty="0">
                <a:solidFill>
                  <a:schemeClr val="accent2"/>
                </a:solidFill>
              </a:rPr>
              <a:t>: </a:t>
            </a:r>
          </a:p>
          <a:p>
            <a:pPr marL="742950" lvl="1" indent="-285750">
              <a:buFont typeface="Arial" panose="020B0604020202020204" pitchFamily="34" charset="0"/>
              <a:buChar char="•"/>
            </a:pPr>
            <a:r>
              <a:rPr lang="en-US" sz="1400" dirty="0">
                <a:solidFill>
                  <a:schemeClr val="accent2"/>
                </a:solidFill>
              </a:rPr>
              <a:t>WIP</a:t>
            </a:r>
          </a:p>
          <a:p>
            <a:pPr marL="742950" lvl="1" indent="-285750">
              <a:buFont typeface="Arial" panose="020B0604020202020204" pitchFamily="34" charset="0"/>
              <a:buChar char="•"/>
            </a:pPr>
            <a:r>
              <a:rPr lang="en-US" sz="1400" dirty="0">
                <a:solidFill>
                  <a:schemeClr val="accent2"/>
                </a:solidFill>
              </a:rPr>
              <a:t>Lead Time</a:t>
            </a:r>
          </a:p>
          <a:p>
            <a:pPr marL="742950" lvl="1" indent="-285750">
              <a:buFont typeface="Arial" panose="020B0604020202020204" pitchFamily="34" charset="0"/>
              <a:buChar char="•"/>
            </a:pPr>
            <a:r>
              <a:rPr lang="en-US" sz="1400" dirty="0">
                <a:solidFill>
                  <a:schemeClr val="accent2"/>
                </a:solidFill>
              </a:rPr>
              <a:t>PA Time Since Operation </a:t>
            </a:r>
            <a:endParaRPr lang="en-US" sz="1400" b="1" u="sng" dirty="0">
              <a:solidFill>
                <a:schemeClr val="accent2"/>
              </a:solidFill>
            </a:endParaRPr>
          </a:p>
          <a:p>
            <a:endParaRPr lang="en-US" dirty="0">
              <a:solidFill>
                <a:schemeClr val="accent2"/>
              </a:solidFill>
            </a:endParaRPr>
          </a:p>
        </p:txBody>
      </p:sp>
      <p:pic>
        <p:nvPicPr>
          <p:cNvPr id="2" name="Picture 1">
            <a:extLst>
              <a:ext uri="{FF2B5EF4-FFF2-40B4-BE49-F238E27FC236}">
                <a16:creationId xmlns:a16="http://schemas.microsoft.com/office/drawing/2014/main" id="{F13E3680-7986-450D-BBC7-E9487E423486}"/>
              </a:ext>
            </a:extLst>
          </p:cNvPr>
          <p:cNvPicPr>
            <a:picLocks noChangeAspect="1"/>
          </p:cNvPicPr>
          <p:nvPr/>
        </p:nvPicPr>
        <p:blipFill>
          <a:blip r:embed="rId3"/>
          <a:stretch>
            <a:fillRect/>
          </a:stretch>
        </p:blipFill>
        <p:spPr>
          <a:xfrm>
            <a:off x="11359011" y="14840"/>
            <a:ext cx="801693" cy="408467"/>
          </a:xfrm>
          <a:prstGeom prst="rect">
            <a:avLst/>
          </a:prstGeom>
        </p:spPr>
      </p:pic>
      <p:pic>
        <p:nvPicPr>
          <p:cNvPr id="8" name="Picture 7">
            <a:extLst>
              <a:ext uri="{FF2B5EF4-FFF2-40B4-BE49-F238E27FC236}">
                <a16:creationId xmlns:a16="http://schemas.microsoft.com/office/drawing/2014/main" id="{87D827D2-0F17-490F-A202-EB040A1016A7}"/>
              </a:ext>
            </a:extLst>
          </p:cNvPr>
          <p:cNvPicPr>
            <a:picLocks noChangeAspect="1"/>
          </p:cNvPicPr>
          <p:nvPr/>
        </p:nvPicPr>
        <p:blipFill>
          <a:blip r:embed="rId4"/>
          <a:stretch>
            <a:fillRect/>
          </a:stretch>
        </p:blipFill>
        <p:spPr>
          <a:xfrm>
            <a:off x="8107733" y="679286"/>
            <a:ext cx="3313723" cy="1863969"/>
          </a:xfrm>
          <a:prstGeom prst="rect">
            <a:avLst/>
          </a:prstGeom>
        </p:spPr>
      </p:pic>
      <p:pic>
        <p:nvPicPr>
          <p:cNvPr id="10" name="Picture 9">
            <a:extLst>
              <a:ext uri="{FF2B5EF4-FFF2-40B4-BE49-F238E27FC236}">
                <a16:creationId xmlns:a16="http://schemas.microsoft.com/office/drawing/2014/main" id="{4A91C359-E3AB-4697-8B0D-BBC88E79B3C0}"/>
              </a:ext>
            </a:extLst>
          </p:cNvPr>
          <p:cNvPicPr>
            <a:picLocks noChangeAspect="1"/>
          </p:cNvPicPr>
          <p:nvPr/>
        </p:nvPicPr>
        <p:blipFill rotWithShape="1">
          <a:blip r:embed="rId5"/>
          <a:srcRect r="60829" b="20684"/>
          <a:stretch/>
        </p:blipFill>
        <p:spPr>
          <a:xfrm>
            <a:off x="4839769" y="701687"/>
            <a:ext cx="2891067" cy="3292902"/>
          </a:xfrm>
          <a:prstGeom prst="rect">
            <a:avLst/>
          </a:prstGeom>
        </p:spPr>
      </p:pic>
      <p:pic>
        <p:nvPicPr>
          <p:cNvPr id="11" name="Picture 10">
            <a:extLst>
              <a:ext uri="{FF2B5EF4-FFF2-40B4-BE49-F238E27FC236}">
                <a16:creationId xmlns:a16="http://schemas.microsoft.com/office/drawing/2014/main" id="{182804C3-42EE-4250-A27A-6BA66C717A79}"/>
              </a:ext>
            </a:extLst>
          </p:cNvPr>
          <p:cNvPicPr>
            <a:picLocks noChangeAspect="1"/>
          </p:cNvPicPr>
          <p:nvPr/>
        </p:nvPicPr>
        <p:blipFill>
          <a:blip r:embed="rId6"/>
          <a:stretch>
            <a:fillRect/>
          </a:stretch>
        </p:blipFill>
        <p:spPr>
          <a:xfrm>
            <a:off x="4900733" y="4664610"/>
            <a:ext cx="3072614" cy="1662687"/>
          </a:xfrm>
          <a:prstGeom prst="rect">
            <a:avLst/>
          </a:prstGeom>
        </p:spPr>
      </p:pic>
      <p:pic>
        <p:nvPicPr>
          <p:cNvPr id="12" name="Picture 11">
            <a:extLst>
              <a:ext uri="{FF2B5EF4-FFF2-40B4-BE49-F238E27FC236}">
                <a16:creationId xmlns:a16="http://schemas.microsoft.com/office/drawing/2014/main" id="{A5BBA6EE-13F3-40E0-91C8-C182FF91CC4D}"/>
              </a:ext>
            </a:extLst>
          </p:cNvPr>
          <p:cNvPicPr>
            <a:picLocks noChangeAspect="1"/>
          </p:cNvPicPr>
          <p:nvPr/>
        </p:nvPicPr>
        <p:blipFill rotWithShape="1">
          <a:blip r:embed="rId7"/>
          <a:srcRect t="16727" r="46250" b="9744"/>
          <a:stretch/>
        </p:blipFill>
        <p:spPr>
          <a:xfrm>
            <a:off x="8434063" y="2993700"/>
            <a:ext cx="3433564" cy="2642091"/>
          </a:xfrm>
          <a:prstGeom prst="rect">
            <a:avLst/>
          </a:prstGeom>
        </p:spPr>
      </p:pic>
    </p:spTree>
    <p:extLst>
      <p:ext uri="{BB962C8B-B14F-4D97-AF65-F5344CB8AC3E}">
        <p14:creationId xmlns:p14="http://schemas.microsoft.com/office/powerpoint/2010/main" val="77520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F8AF0E-C92E-4EDF-94F8-C89B59D71EC2}"/>
              </a:ext>
            </a:extLst>
          </p:cNvPr>
          <p:cNvSpPr>
            <a:spLocks noGrp="1"/>
          </p:cNvSpPr>
          <p:nvPr>
            <p:ph type="dt" sz="half" idx="10"/>
          </p:nvPr>
        </p:nvSpPr>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1C05E30A-10D9-4383-8362-0432E167D098}"/>
              </a:ext>
            </a:extLst>
          </p:cNvPr>
          <p:cNvSpPr>
            <a:spLocks noGrp="1"/>
          </p:cNvSpPr>
          <p:nvPr>
            <p:ph type="ftr" sz="quarter" idx="11"/>
          </p:nvPr>
        </p:nvSpPr>
        <p:spPr>
          <a:xfrm>
            <a:off x="1627632" y="6472976"/>
            <a:ext cx="2688336" cy="182880"/>
          </a:xfrm>
        </p:spPr>
        <p:txBody>
          <a:bodyPr/>
          <a:lstStyle/>
          <a:p>
            <a:r>
              <a:rPr lang="en-CA"/>
              <a:t>Presentation Title</a:t>
            </a:r>
          </a:p>
        </p:txBody>
      </p:sp>
      <p:sp>
        <p:nvSpPr>
          <p:cNvPr id="5" name="Slide Number Placeholder 4">
            <a:extLst>
              <a:ext uri="{FF2B5EF4-FFF2-40B4-BE49-F238E27FC236}">
                <a16:creationId xmlns:a16="http://schemas.microsoft.com/office/drawing/2014/main" id="{C2F51543-DEA6-4D16-9852-781134A6525B}"/>
              </a:ext>
            </a:extLst>
          </p:cNvPr>
          <p:cNvSpPr>
            <a:spLocks noGrp="1"/>
          </p:cNvSpPr>
          <p:nvPr>
            <p:ph type="sldNum" sz="quarter" idx="12"/>
          </p:nvPr>
        </p:nvSpPr>
        <p:spPr/>
        <p:txBody>
          <a:bodyPr/>
          <a:lstStyle/>
          <a:p>
            <a:fld id="{00E6A5BD-C011-4A45-AA3A-201790FB7F2B}" type="slidenum">
              <a:rPr lang="en-CA" smtClean="0"/>
              <a:t>4</a:t>
            </a:fld>
            <a:endParaRPr lang="en-CA"/>
          </a:p>
        </p:txBody>
      </p:sp>
      <p:sp>
        <p:nvSpPr>
          <p:cNvPr id="6" name="Cylinder 5">
            <a:extLst>
              <a:ext uri="{FF2B5EF4-FFF2-40B4-BE49-F238E27FC236}">
                <a16:creationId xmlns:a16="http://schemas.microsoft.com/office/drawing/2014/main" id="{31FFA41B-FAA7-4DD3-ADF2-5BAB6C9BB67F}"/>
              </a:ext>
            </a:extLst>
          </p:cNvPr>
          <p:cNvSpPr/>
          <p:nvPr/>
        </p:nvSpPr>
        <p:spPr>
          <a:xfrm>
            <a:off x="7656189" y="2503384"/>
            <a:ext cx="701748" cy="96688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Teradata</a:t>
            </a:r>
          </a:p>
        </p:txBody>
      </p:sp>
      <p:cxnSp>
        <p:nvCxnSpPr>
          <p:cNvPr id="7" name="Straight Arrow Connector 6">
            <a:extLst>
              <a:ext uri="{FF2B5EF4-FFF2-40B4-BE49-F238E27FC236}">
                <a16:creationId xmlns:a16="http://schemas.microsoft.com/office/drawing/2014/main" id="{C469BBE5-3A0A-40A7-B31F-6C18B4514EFA}"/>
              </a:ext>
            </a:extLst>
          </p:cNvPr>
          <p:cNvCxnSpPr>
            <a:cxnSpLocks/>
          </p:cNvCxnSpPr>
          <p:nvPr/>
        </p:nvCxnSpPr>
        <p:spPr>
          <a:xfrm>
            <a:off x="4393489" y="3167127"/>
            <a:ext cx="742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5327EBE-3DF1-4C91-8A06-223A3A23EAB1}"/>
              </a:ext>
            </a:extLst>
          </p:cNvPr>
          <p:cNvPicPr>
            <a:picLocks noChangeAspect="1"/>
          </p:cNvPicPr>
          <p:nvPr/>
        </p:nvPicPr>
        <p:blipFill>
          <a:blip r:embed="rId2"/>
          <a:stretch>
            <a:fillRect/>
          </a:stretch>
        </p:blipFill>
        <p:spPr>
          <a:xfrm>
            <a:off x="5397806" y="3020938"/>
            <a:ext cx="1189590" cy="356395"/>
          </a:xfrm>
          <a:prstGeom prst="rect">
            <a:avLst/>
          </a:prstGeom>
        </p:spPr>
      </p:pic>
      <p:cxnSp>
        <p:nvCxnSpPr>
          <p:cNvPr id="9" name="Straight Arrow Connector 8">
            <a:extLst>
              <a:ext uri="{FF2B5EF4-FFF2-40B4-BE49-F238E27FC236}">
                <a16:creationId xmlns:a16="http://schemas.microsoft.com/office/drawing/2014/main" id="{834B12DF-B6CE-4C32-ADDE-C88D84716F47}"/>
              </a:ext>
            </a:extLst>
          </p:cNvPr>
          <p:cNvCxnSpPr>
            <a:cxnSpLocks/>
          </p:cNvCxnSpPr>
          <p:nvPr/>
        </p:nvCxnSpPr>
        <p:spPr>
          <a:xfrm>
            <a:off x="6712048" y="3167125"/>
            <a:ext cx="742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5E5DFC-7297-4164-B503-D1A446A5EB8C}"/>
              </a:ext>
            </a:extLst>
          </p:cNvPr>
          <p:cNvCxnSpPr>
            <a:cxnSpLocks/>
          </p:cNvCxnSpPr>
          <p:nvPr/>
        </p:nvCxnSpPr>
        <p:spPr>
          <a:xfrm>
            <a:off x="8571359" y="3167125"/>
            <a:ext cx="742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3FCB8B8-EE75-4CC5-BE70-E8B27CE38140}"/>
              </a:ext>
            </a:extLst>
          </p:cNvPr>
          <p:cNvPicPr>
            <a:picLocks noChangeAspect="1"/>
          </p:cNvPicPr>
          <p:nvPr/>
        </p:nvPicPr>
        <p:blipFill>
          <a:blip r:embed="rId3"/>
          <a:stretch>
            <a:fillRect/>
          </a:stretch>
        </p:blipFill>
        <p:spPr>
          <a:xfrm>
            <a:off x="9517422" y="2664422"/>
            <a:ext cx="960934" cy="1069427"/>
          </a:xfrm>
          <a:prstGeom prst="rect">
            <a:avLst/>
          </a:prstGeom>
        </p:spPr>
      </p:pic>
      <p:pic>
        <p:nvPicPr>
          <p:cNvPr id="12" name="Picture 11">
            <a:extLst>
              <a:ext uri="{FF2B5EF4-FFF2-40B4-BE49-F238E27FC236}">
                <a16:creationId xmlns:a16="http://schemas.microsoft.com/office/drawing/2014/main" id="{C24E68D1-6F64-41E2-A003-CE10E16018F8}"/>
              </a:ext>
            </a:extLst>
          </p:cNvPr>
          <p:cNvPicPr>
            <a:picLocks noChangeAspect="1"/>
          </p:cNvPicPr>
          <p:nvPr/>
        </p:nvPicPr>
        <p:blipFill>
          <a:blip r:embed="rId4"/>
          <a:stretch>
            <a:fillRect/>
          </a:stretch>
        </p:blipFill>
        <p:spPr>
          <a:xfrm>
            <a:off x="7732040" y="605645"/>
            <a:ext cx="839319" cy="666749"/>
          </a:xfrm>
          <a:prstGeom prst="rect">
            <a:avLst/>
          </a:prstGeom>
        </p:spPr>
      </p:pic>
      <p:pic>
        <p:nvPicPr>
          <p:cNvPr id="13" name="Picture 12">
            <a:extLst>
              <a:ext uri="{FF2B5EF4-FFF2-40B4-BE49-F238E27FC236}">
                <a16:creationId xmlns:a16="http://schemas.microsoft.com/office/drawing/2014/main" id="{66F6EB09-0954-4BFB-BFDD-857E74EE03A4}"/>
              </a:ext>
            </a:extLst>
          </p:cNvPr>
          <p:cNvPicPr>
            <a:picLocks noChangeAspect="1"/>
          </p:cNvPicPr>
          <p:nvPr/>
        </p:nvPicPr>
        <p:blipFill>
          <a:blip r:embed="rId5"/>
          <a:stretch>
            <a:fillRect/>
          </a:stretch>
        </p:blipFill>
        <p:spPr>
          <a:xfrm>
            <a:off x="10067760" y="1523141"/>
            <a:ext cx="589454" cy="746387"/>
          </a:xfrm>
          <a:prstGeom prst="rect">
            <a:avLst/>
          </a:prstGeom>
        </p:spPr>
      </p:pic>
      <p:sp>
        <p:nvSpPr>
          <p:cNvPr id="14" name="TextBox 13">
            <a:extLst>
              <a:ext uri="{FF2B5EF4-FFF2-40B4-BE49-F238E27FC236}">
                <a16:creationId xmlns:a16="http://schemas.microsoft.com/office/drawing/2014/main" id="{78CF1DA7-89A6-42AA-9293-8CEFD232912D}"/>
              </a:ext>
            </a:extLst>
          </p:cNvPr>
          <p:cNvSpPr txBox="1"/>
          <p:nvPr/>
        </p:nvSpPr>
        <p:spPr>
          <a:xfrm>
            <a:off x="7174369" y="4704657"/>
            <a:ext cx="2139112" cy="646331"/>
          </a:xfrm>
          <a:prstGeom prst="rect">
            <a:avLst/>
          </a:prstGeom>
          <a:noFill/>
        </p:spPr>
        <p:txBody>
          <a:bodyPr wrap="square" rtlCol="0">
            <a:spAutoFit/>
          </a:bodyPr>
          <a:lstStyle/>
          <a:p>
            <a:r>
              <a:rPr lang="en-US" dirty="0"/>
              <a:t>Web Data Connector</a:t>
            </a:r>
          </a:p>
        </p:txBody>
      </p:sp>
      <p:cxnSp>
        <p:nvCxnSpPr>
          <p:cNvPr id="15" name="Straight Arrow Connector 14">
            <a:extLst>
              <a:ext uri="{FF2B5EF4-FFF2-40B4-BE49-F238E27FC236}">
                <a16:creationId xmlns:a16="http://schemas.microsoft.com/office/drawing/2014/main" id="{06541418-65F9-453C-858D-DD2BFF4DE71B}"/>
              </a:ext>
            </a:extLst>
          </p:cNvPr>
          <p:cNvCxnSpPr>
            <a:cxnSpLocks/>
          </p:cNvCxnSpPr>
          <p:nvPr/>
        </p:nvCxnSpPr>
        <p:spPr>
          <a:xfrm flipV="1">
            <a:off x="8070430" y="1534332"/>
            <a:ext cx="81269" cy="67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EB9A5F-949F-4C68-8C2E-A97AAAC72256}"/>
              </a:ext>
            </a:extLst>
          </p:cNvPr>
          <p:cNvCxnSpPr>
            <a:cxnSpLocks/>
          </p:cNvCxnSpPr>
          <p:nvPr/>
        </p:nvCxnSpPr>
        <p:spPr>
          <a:xfrm>
            <a:off x="8775300" y="939018"/>
            <a:ext cx="742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5E258B-D60D-430B-A395-7CA16D8E21A2}"/>
              </a:ext>
            </a:extLst>
          </p:cNvPr>
          <p:cNvCxnSpPr>
            <a:cxnSpLocks/>
            <a:endCxn id="13" idx="2"/>
          </p:cNvCxnSpPr>
          <p:nvPr/>
        </p:nvCxnSpPr>
        <p:spPr>
          <a:xfrm flipV="1">
            <a:off x="10154772" y="2269528"/>
            <a:ext cx="207715" cy="502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F182DC2-F22B-4951-B796-0501C2BEA205}"/>
              </a:ext>
            </a:extLst>
          </p:cNvPr>
          <p:cNvCxnSpPr>
            <a:cxnSpLocks/>
          </p:cNvCxnSpPr>
          <p:nvPr/>
        </p:nvCxnSpPr>
        <p:spPr>
          <a:xfrm flipH="1">
            <a:off x="10154772" y="2348582"/>
            <a:ext cx="156884" cy="42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A80734A-655E-4BA6-B6FC-6AADE8A6655C}"/>
              </a:ext>
            </a:extLst>
          </p:cNvPr>
          <p:cNvSpPr txBox="1"/>
          <p:nvPr/>
        </p:nvSpPr>
        <p:spPr>
          <a:xfrm>
            <a:off x="5283629" y="5050381"/>
            <a:ext cx="981359" cy="261610"/>
          </a:xfrm>
          <a:prstGeom prst="rect">
            <a:avLst/>
          </a:prstGeom>
          <a:noFill/>
        </p:spPr>
        <p:txBody>
          <a:bodyPr wrap="square" rtlCol="0">
            <a:spAutoFit/>
          </a:bodyPr>
          <a:lstStyle/>
          <a:p>
            <a:r>
              <a:rPr lang="en-US" sz="1100" dirty="0"/>
              <a:t>Machine Data</a:t>
            </a:r>
          </a:p>
        </p:txBody>
      </p:sp>
      <p:pic>
        <p:nvPicPr>
          <p:cNvPr id="20" name="Picture 19">
            <a:extLst>
              <a:ext uri="{FF2B5EF4-FFF2-40B4-BE49-F238E27FC236}">
                <a16:creationId xmlns:a16="http://schemas.microsoft.com/office/drawing/2014/main" id="{88E5A0C5-D471-469F-B1A2-7E6AA5848109}"/>
              </a:ext>
            </a:extLst>
          </p:cNvPr>
          <p:cNvPicPr>
            <a:picLocks noChangeAspect="1"/>
          </p:cNvPicPr>
          <p:nvPr/>
        </p:nvPicPr>
        <p:blipFill>
          <a:blip r:embed="rId6"/>
          <a:stretch>
            <a:fillRect/>
          </a:stretch>
        </p:blipFill>
        <p:spPr>
          <a:xfrm>
            <a:off x="5459984" y="4262354"/>
            <a:ext cx="628650" cy="790575"/>
          </a:xfrm>
          <a:prstGeom prst="rect">
            <a:avLst/>
          </a:prstGeom>
        </p:spPr>
      </p:pic>
      <p:cxnSp>
        <p:nvCxnSpPr>
          <p:cNvPr id="21" name="Straight Arrow Connector 20">
            <a:extLst>
              <a:ext uri="{FF2B5EF4-FFF2-40B4-BE49-F238E27FC236}">
                <a16:creationId xmlns:a16="http://schemas.microsoft.com/office/drawing/2014/main" id="{EFD5A1A0-E3B0-47D9-BD8D-C973DF45DB17}"/>
              </a:ext>
            </a:extLst>
          </p:cNvPr>
          <p:cNvCxnSpPr>
            <a:cxnSpLocks/>
          </p:cNvCxnSpPr>
          <p:nvPr/>
        </p:nvCxnSpPr>
        <p:spPr>
          <a:xfrm>
            <a:off x="6340987" y="4889323"/>
            <a:ext cx="742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63214F-A66E-4946-885F-7D4052D97F8D}"/>
              </a:ext>
            </a:extLst>
          </p:cNvPr>
          <p:cNvCxnSpPr>
            <a:cxnSpLocks/>
            <a:stCxn id="14" idx="0"/>
          </p:cNvCxnSpPr>
          <p:nvPr/>
        </p:nvCxnSpPr>
        <p:spPr>
          <a:xfrm flipV="1">
            <a:off x="8243925" y="3883953"/>
            <a:ext cx="1686281" cy="820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09B0C438-84E8-4F80-86CC-922D9C573BE5}"/>
              </a:ext>
            </a:extLst>
          </p:cNvPr>
          <p:cNvSpPr/>
          <p:nvPr/>
        </p:nvSpPr>
        <p:spPr>
          <a:xfrm>
            <a:off x="4273409" y="939018"/>
            <a:ext cx="206225" cy="51786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4413964-3A80-440E-AA0F-734FCA4A80B6}"/>
              </a:ext>
            </a:extLst>
          </p:cNvPr>
          <p:cNvCxnSpPr>
            <a:cxnSpLocks/>
          </p:cNvCxnSpPr>
          <p:nvPr/>
        </p:nvCxnSpPr>
        <p:spPr>
          <a:xfrm flipH="1" flipV="1">
            <a:off x="8561724" y="1173508"/>
            <a:ext cx="1073013" cy="161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5FFE0A-BD90-4727-9212-E39B466AA6E2}"/>
              </a:ext>
            </a:extLst>
          </p:cNvPr>
          <p:cNvCxnSpPr>
            <a:cxnSpLocks/>
          </p:cNvCxnSpPr>
          <p:nvPr/>
        </p:nvCxnSpPr>
        <p:spPr>
          <a:xfrm>
            <a:off x="8625452" y="1296699"/>
            <a:ext cx="1048909" cy="153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C5A073E-54B1-4CFD-812F-54E8390C259A}"/>
              </a:ext>
            </a:extLst>
          </p:cNvPr>
          <p:cNvPicPr>
            <a:picLocks noChangeAspect="1"/>
          </p:cNvPicPr>
          <p:nvPr/>
        </p:nvPicPr>
        <p:blipFill>
          <a:blip r:embed="rId7"/>
          <a:stretch>
            <a:fillRect/>
          </a:stretch>
        </p:blipFill>
        <p:spPr>
          <a:xfrm>
            <a:off x="9669673" y="496599"/>
            <a:ext cx="1209675" cy="800100"/>
          </a:xfrm>
          <a:prstGeom prst="rect">
            <a:avLst/>
          </a:prstGeom>
        </p:spPr>
      </p:pic>
      <p:pic>
        <p:nvPicPr>
          <p:cNvPr id="28" name="Picture 27">
            <a:extLst>
              <a:ext uri="{FF2B5EF4-FFF2-40B4-BE49-F238E27FC236}">
                <a16:creationId xmlns:a16="http://schemas.microsoft.com/office/drawing/2014/main" id="{C6A24974-02EE-45B6-B536-98E99C54E8AC}"/>
              </a:ext>
            </a:extLst>
          </p:cNvPr>
          <p:cNvPicPr>
            <a:picLocks noChangeAspect="1"/>
          </p:cNvPicPr>
          <p:nvPr/>
        </p:nvPicPr>
        <p:blipFill>
          <a:blip r:embed="rId8"/>
          <a:stretch>
            <a:fillRect/>
          </a:stretch>
        </p:blipFill>
        <p:spPr>
          <a:xfrm>
            <a:off x="7719842" y="5372723"/>
            <a:ext cx="905610" cy="982450"/>
          </a:xfrm>
          <a:prstGeom prst="rect">
            <a:avLst/>
          </a:prstGeom>
        </p:spPr>
      </p:pic>
      <p:cxnSp>
        <p:nvCxnSpPr>
          <p:cNvPr id="29" name="Straight Arrow Connector 28">
            <a:extLst>
              <a:ext uri="{FF2B5EF4-FFF2-40B4-BE49-F238E27FC236}">
                <a16:creationId xmlns:a16="http://schemas.microsoft.com/office/drawing/2014/main" id="{BA9DBE67-B030-43AA-82D4-12E0A2F08211}"/>
              </a:ext>
            </a:extLst>
          </p:cNvPr>
          <p:cNvCxnSpPr>
            <a:cxnSpLocks/>
          </p:cNvCxnSpPr>
          <p:nvPr/>
        </p:nvCxnSpPr>
        <p:spPr>
          <a:xfrm>
            <a:off x="6216335" y="5319797"/>
            <a:ext cx="1237835" cy="544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9057ED-BF28-433E-9A8D-CE8ED34EF4E0}"/>
              </a:ext>
            </a:extLst>
          </p:cNvPr>
          <p:cNvCxnSpPr>
            <a:cxnSpLocks/>
          </p:cNvCxnSpPr>
          <p:nvPr/>
        </p:nvCxnSpPr>
        <p:spPr>
          <a:xfrm flipV="1">
            <a:off x="8868261" y="3895338"/>
            <a:ext cx="1061945" cy="206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72E8FEE6-F4A3-4EB1-BC8A-4F1153C2BA52}"/>
              </a:ext>
            </a:extLst>
          </p:cNvPr>
          <p:cNvPicPr>
            <a:picLocks noChangeAspect="1"/>
          </p:cNvPicPr>
          <p:nvPr/>
        </p:nvPicPr>
        <p:blipFill>
          <a:blip r:embed="rId6"/>
          <a:stretch>
            <a:fillRect/>
          </a:stretch>
        </p:blipFill>
        <p:spPr>
          <a:xfrm>
            <a:off x="2760032" y="1112701"/>
            <a:ext cx="628650" cy="790575"/>
          </a:xfrm>
          <a:prstGeom prst="rect">
            <a:avLst/>
          </a:prstGeom>
        </p:spPr>
      </p:pic>
      <p:sp>
        <p:nvSpPr>
          <p:cNvPr id="32" name="TextBox 31">
            <a:extLst>
              <a:ext uri="{FF2B5EF4-FFF2-40B4-BE49-F238E27FC236}">
                <a16:creationId xmlns:a16="http://schemas.microsoft.com/office/drawing/2014/main" id="{5295EA15-9586-42FD-A087-1F7D60C034C3}"/>
              </a:ext>
            </a:extLst>
          </p:cNvPr>
          <p:cNvSpPr txBox="1"/>
          <p:nvPr/>
        </p:nvSpPr>
        <p:spPr>
          <a:xfrm>
            <a:off x="2853533" y="1899392"/>
            <a:ext cx="437940" cy="261610"/>
          </a:xfrm>
          <a:prstGeom prst="rect">
            <a:avLst/>
          </a:prstGeom>
          <a:noFill/>
        </p:spPr>
        <p:txBody>
          <a:bodyPr wrap="square" rtlCol="0">
            <a:spAutoFit/>
          </a:bodyPr>
          <a:lstStyle/>
          <a:p>
            <a:r>
              <a:rPr lang="en-US" sz="1100" dirty="0"/>
              <a:t>MES</a:t>
            </a:r>
          </a:p>
        </p:txBody>
      </p:sp>
      <p:pic>
        <p:nvPicPr>
          <p:cNvPr id="33" name="Picture 32">
            <a:extLst>
              <a:ext uri="{FF2B5EF4-FFF2-40B4-BE49-F238E27FC236}">
                <a16:creationId xmlns:a16="http://schemas.microsoft.com/office/drawing/2014/main" id="{6485C455-D74E-4A50-ABC3-A1B5BBC14FCE}"/>
              </a:ext>
            </a:extLst>
          </p:cNvPr>
          <p:cNvPicPr>
            <a:picLocks noChangeAspect="1"/>
          </p:cNvPicPr>
          <p:nvPr/>
        </p:nvPicPr>
        <p:blipFill>
          <a:blip r:embed="rId6"/>
          <a:stretch>
            <a:fillRect/>
          </a:stretch>
        </p:blipFill>
        <p:spPr>
          <a:xfrm>
            <a:off x="3482654" y="1646100"/>
            <a:ext cx="628650" cy="790575"/>
          </a:xfrm>
          <a:prstGeom prst="rect">
            <a:avLst/>
          </a:prstGeom>
        </p:spPr>
      </p:pic>
      <p:sp>
        <p:nvSpPr>
          <p:cNvPr id="34" name="TextBox 33">
            <a:extLst>
              <a:ext uri="{FF2B5EF4-FFF2-40B4-BE49-F238E27FC236}">
                <a16:creationId xmlns:a16="http://schemas.microsoft.com/office/drawing/2014/main" id="{FE28E3EF-F530-46D5-BFD8-D098D666313D}"/>
              </a:ext>
            </a:extLst>
          </p:cNvPr>
          <p:cNvSpPr txBox="1"/>
          <p:nvPr/>
        </p:nvSpPr>
        <p:spPr>
          <a:xfrm>
            <a:off x="3353016" y="2360099"/>
            <a:ext cx="945174" cy="430887"/>
          </a:xfrm>
          <a:prstGeom prst="rect">
            <a:avLst/>
          </a:prstGeom>
          <a:noFill/>
        </p:spPr>
        <p:txBody>
          <a:bodyPr wrap="square" rtlCol="0">
            <a:spAutoFit/>
          </a:bodyPr>
          <a:lstStyle/>
          <a:p>
            <a:pPr algn="ctr"/>
            <a:r>
              <a:rPr lang="en-US" sz="1100" dirty="0"/>
              <a:t>Machine Maintenance</a:t>
            </a:r>
          </a:p>
        </p:txBody>
      </p:sp>
      <p:pic>
        <p:nvPicPr>
          <p:cNvPr id="35" name="Picture 34">
            <a:extLst>
              <a:ext uri="{FF2B5EF4-FFF2-40B4-BE49-F238E27FC236}">
                <a16:creationId xmlns:a16="http://schemas.microsoft.com/office/drawing/2014/main" id="{DE391FB9-21BD-4714-9AD3-192C81399812}"/>
              </a:ext>
            </a:extLst>
          </p:cNvPr>
          <p:cNvPicPr>
            <a:picLocks noChangeAspect="1"/>
          </p:cNvPicPr>
          <p:nvPr/>
        </p:nvPicPr>
        <p:blipFill>
          <a:blip r:embed="rId6"/>
          <a:stretch>
            <a:fillRect/>
          </a:stretch>
        </p:blipFill>
        <p:spPr>
          <a:xfrm>
            <a:off x="2639491" y="2550231"/>
            <a:ext cx="628650" cy="790575"/>
          </a:xfrm>
          <a:prstGeom prst="rect">
            <a:avLst/>
          </a:prstGeom>
        </p:spPr>
      </p:pic>
      <p:sp>
        <p:nvSpPr>
          <p:cNvPr id="36" name="TextBox 35">
            <a:extLst>
              <a:ext uri="{FF2B5EF4-FFF2-40B4-BE49-F238E27FC236}">
                <a16:creationId xmlns:a16="http://schemas.microsoft.com/office/drawing/2014/main" id="{C5B2F0A4-7984-4D82-8AD5-A9B3C85FF80E}"/>
              </a:ext>
            </a:extLst>
          </p:cNvPr>
          <p:cNvSpPr txBox="1"/>
          <p:nvPr/>
        </p:nvSpPr>
        <p:spPr>
          <a:xfrm>
            <a:off x="2481229" y="3340806"/>
            <a:ext cx="945174" cy="261610"/>
          </a:xfrm>
          <a:prstGeom prst="rect">
            <a:avLst/>
          </a:prstGeom>
          <a:noFill/>
        </p:spPr>
        <p:txBody>
          <a:bodyPr wrap="square" rtlCol="0">
            <a:spAutoFit/>
          </a:bodyPr>
          <a:lstStyle/>
          <a:p>
            <a:pPr algn="ctr"/>
            <a:r>
              <a:rPr lang="en-US" sz="1100" dirty="0"/>
              <a:t>Test Data</a:t>
            </a:r>
          </a:p>
        </p:txBody>
      </p:sp>
      <p:pic>
        <p:nvPicPr>
          <p:cNvPr id="37" name="Picture 36">
            <a:extLst>
              <a:ext uri="{FF2B5EF4-FFF2-40B4-BE49-F238E27FC236}">
                <a16:creationId xmlns:a16="http://schemas.microsoft.com/office/drawing/2014/main" id="{9AE962A6-D832-4DEF-AB85-6C8709D75880}"/>
              </a:ext>
            </a:extLst>
          </p:cNvPr>
          <p:cNvPicPr>
            <a:picLocks noChangeAspect="1"/>
          </p:cNvPicPr>
          <p:nvPr/>
        </p:nvPicPr>
        <p:blipFill>
          <a:blip r:embed="rId6"/>
          <a:stretch>
            <a:fillRect/>
          </a:stretch>
        </p:blipFill>
        <p:spPr>
          <a:xfrm>
            <a:off x="3502682" y="3014317"/>
            <a:ext cx="628650" cy="790575"/>
          </a:xfrm>
          <a:prstGeom prst="rect">
            <a:avLst/>
          </a:prstGeom>
        </p:spPr>
      </p:pic>
      <p:sp>
        <p:nvSpPr>
          <p:cNvPr id="38" name="TextBox 37">
            <a:extLst>
              <a:ext uri="{FF2B5EF4-FFF2-40B4-BE49-F238E27FC236}">
                <a16:creationId xmlns:a16="http://schemas.microsoft.com/office/drawing/2014/main" id="{69A6C68F-1171-4E38-8179-46FB0A563280}"/>
              </a:ext>
            </a:extLst>
          </p:cNvPr>
          <p:cNvSpPr txBox="1"/>
          <p:nvPr/>
        </p:nvSpPr>
        <p:spPr>
          <a:xfrm>
            <a:off x="3371854" y="3724204"/>
            <a:ext cx="945174" cy="261610"/>
          </a:xfrm>
          <a:prstGeom prst="rect">
            <a:avLst/>
          </a:prstGeom>
          <a:noFill/>
        </p:spPr>
        <p:txBody>
          <a:bodyPr wrap="square" rtlCol="0">
            <a:spAutoFit/>
          </a:bodyPr>
          <a:lstStyle/>
          <a:p>
            <a:pPr algn="ctr"/>
            <a:r>
              <a:rPr lang="en-US" sz="1100" dirty="0"/>
              <a:t>Licensing</a:t>
            </a:r>
          </a:p>
        </p:txBody>
      </p:sp>
      <p:pic>
        <p:nvPicPr>
          <p:cNvPr id="39" name="Picture 38">
            <a:extLst>
              <a:ext uri="{FF2B5EF4-FFF2-40B4-BE49-F238E27FC236}">
                <a16:creationId xmlns:a16="http://schemas.microsoft.com/office/drawing/2014/main" id="{34835606-8465-4C76-B932-C26D2A5605C3}"/>
              </a:ext>
            </a:extLst>
          </p:cNvPr>
          <p:cNvPicPr>
            <a:picLocks noChangeAspect="1"/>
          </p:cNvPicPr>
          <p:nvPr/>
        </p:nvPicPr>
        <p:blipFill>
          <a:blip r:embed="rId6"/>
          <a:stretch>
            <a:fillRect/>
          </a:stretch>
        </p:blipFill>
        <p:spPr>
          <a:xfrm>
            <a:off x="2639491" y="3736093"/>
            <a:ext cx="628650" cy="790575"/>
          </a:xfrm>
          <a:prstGeom prst="rect">
            <a:avLst/>
          </a:prstGeom>
        </p:spPr>
      </p:pic>
      <p:sp>
        <p:nvSpPr>
          <p:cNvPr id="40" name="TextBox 39">
            <a:extLst>
              <a:ext uri="{FF2B5EF4-FFF2-40B4-BE49-F238E27FC236}">
                <a16:creationId xmlns:a16="http://schemas.microsoft.com/office/drawing/2014/main" id="{A8D30624-D61A-4508-9325-AE00716A9D82}"/>
              </a:ext>
            </a:extLst>
          </p:cNvPr>
          <p:cNvSpPr txBox="1"/>
          <p:nvPr/>
        </p:nvSpPr>
        <p:spPr>
          <a:xfrm>
            <a:off x="2481229" y="4526668"/>
            <a:ext cx="945174" cy="261610"/>
          </a:xfrm>
          <a:prstGeom prst="rect">
            <a:avLst/>
          </a:prstGeom>
          <a:noFill/>
        </p:spPr>
        <p:txBody>
          <a:bodyPr wrap="square" rtlCol="0">
            <a:spAutoFit/>
          </a:bodyPr>
          <a:lstStyle/>
          <a:p>
            <a:pPr algn="ctr"/>
            <a:r>
              <a:rPr lang="en-US" sz="1100" dirty="0"/>
              <a:t>ERP</a:t>
            </a:r>
          </a:p>
        </p:txBody>
      </p:sp>
      <p:pic>
        <p:nvPicPr>
          <p:cNvPr id="41" name="Picture 40">
            <a:extLst>
              <a:ext uri="{FF2B5EF4-FFF2-40B4-BE49-F238E27FC236}">
                <a16:creationId xmlns:a16="http://schemas.microsoft.com/office/drawing/2014/main" id="{E4701DF6-F04E-442C-B61C-464BD42DAEDC}"/>
              </a:ext>
            </a:extLst>
          </p:cNvPr>
          <p:cNvPicPr>
            <a:picLocks noChangeAspect="1"/>
          </p:cNvPicPr>
          <p:nvPr/>
        </p:nvPicPr>
        <p:blipFill>
          <a:blip r:embed="rId6"/>
          <a:stretch>
            <a:fillRect/>
          </a:stretch>
        </p:blipFill>
        <p:spPr>
          <a:xfrm>
            <a:off x="3482654" y="4309369"/>
            <a:ext cx="628650" cy="790575"/>
          </a:xfrm>
          <a:prstGeom prst="rect">
            <a:avLst/>
          </a:prstGeom>
        </p:spPr>
      </p:pic>
      <p:sp>
        <p:nvSpPr>
          <p:cNvPr id="42" name="TextBox 41">
            <a:extLst>
              <a:ext uri="{FF2B5EF4-FFF2-40B4-BE49-F238E27FC236}">
                <a16:creationId xmlns:a16="http://schemas.microsoft.com/office/drawing/2014/main" id="{4427FE08-F3D9-4BCD-8D71-427981493F05}"/>
              </a:ext>
            </a:extLst>
          </p:cNvPr>
          <p:cNvSpPr txBox="1"/>
          <p:nvPr/>
        </p:nvSpPr>
        <p:spPr>
          <a:xfrm>
            <a:off x="3324392" y="5039946"/>
            <a:ext cx="945174" cy="261610"/>
          </a:xfrm>
          <a:prstGeom prst="rect">
            <a:avLst/>
          </a:prstGeom>
          <a:noFill/>
        </p:spPr>
        <p:txBody>
          <a:bodyPr wrap="square" rtlCol="0">
            <a:spAutoFit/>
          </a:bodyPr>
          <a:lstStyle/>
          <a:p>
            <a:pPr algn="ctr"/>
            <a:r>
              <a:rPr lang="en-US" sz="1100" dirty="0"/>
              <a:t>Labor</a:t>
            </a:r>
          </a:p>
        </p:txBody>
      </p:sp>
      <p:pic>
        <p:nvPicPr>
          <p:cNvPr id="43" name="Picture 42">
            <a:extLst>
              <a:ext uri="{FF2B5EF4-FFF2-40B4-BE49-F238E27FC236}">
                <a16:creationId xmlns:a16="http://schemas.microsoft.com/office/drawing/2014/main" id="{09F1069A-3686-43FA-81BD-187899D46733}"/>
              </a:ext>
            </a:extLst>
          </p:cNvPr>
          <p:cNvPicPr>
            <a:picLocks noChangeAspect="1"/>
          </p:cNvPicPr>
          <p:nvPr/>
        </p:nvPicPr>
        <p:blipFill>
          <a:blip r:embed="rId6"/>
          <a:stretch>
            <a:fillRect/>
          </a:stretch>
        </p:blipFill>
        <p:spPr>
          <a:xfrm>
            <a:off x="2683342" y="5089204"/>
            <a:ext cx="628650" cy="790575"/>
          </a:xfrm>
          <a:prstGeom prst="rect">
            <a:avLst/>
          </a:prstGeom>
        </p:spPr>
      </p:pic>
      <p:sp>
        <p:nvSpPr>
          <p:cNvPr id="44" name="TextBox 43">
            <a:extLst>
              <a:ext uri="{FF2B5EF4-FFF2-40B4-BE49-F238E27FC236}">
                <a16:creationId xmlns:a16="http://schemas.microsoft.com/office/drawing/2014/main" id="{E786121B-5295-40BA-A470-5ED8FF3EBF68}"/>
              </a:ext>
            </a:extLst>
          </p:cNvPr>
          <p:cNvSpPr txBox="1"/>
          <p:nvPr/>
        </p:nvSpPr>
        <p:spPr>
          <a:xfrm>
            <a:off x="2525080" y="5879779"/>
            <a:ext cx="945174" cy="261610"/>
          </a:xfrm>
          <a:prstGeom prst="rect">
            <a:avLst/>
          </a:prstGeom>
          <a:noFill/>
        </p:spPr>
        <p:txBody>
          <a:bodyPr wrap="square" rtlCol="0">
            <a:spAutoFit/>
          </a:bodyPr>
          <a:lstStyle/>
          <a:p>
            <a:pPr algn="ctr"/>
            <a:r>
              <a:rPr lang="en-US" sz="1100" dirty="0"/>
              <a:t>Planning</a:t>
            </a:r>
          </a:p>
        </p:txBody>
      </p:sp>
      <p:sp>
        <p:nvSpPr>
          <p:cNvPr id="47" name="Title 5">
            <a:extLst>
              <a:ext uri="{FF2B5EF4-FFF2-40B4-BE49-F238E27FC236}">
                <a16:creationId xmlns:a16="http://schemas.microsoft.com/office/drawing/2014/main" id="{8DBC9A61-B930-4CD7-AA02-1E4BEF823845}"/>
              </a:ext>
            </a:extLst>
          </p:cNvPr>
          <p:cNvSpPr>
            <a:spLocks noGrp="1"/>
          </p:cNvSpPr>
          <p:nvPr>
            <p:ph type="title"/>
          </p:nvPr>
        </p:nvSpPr>
        <p:spPr>
          <a:xfrm>
            <a:off x="1627188" y="208834"/>
            <a:ext cx="8997696" cy="914400"/>
          </a:xfrm>
        </p:spPr>
        <p:txBody>
          <a:bodyPr>
            <a:normAutofit/>
          </a:bodyPr>
          <a:lstStyle/>
          <a:p>
            <a:r>
              <a:rPr lang="en-US" dirty="0"/>
              <a:t>High Level Architecture</a:t>
            </a:r>
            <a:endParaRPr lang="en-US" sz="1800" dirty="0">
              <a:solidFill>
                <a:schemeClr val="tx2"/>
              </a:solidFill>
            </a:endParaRPr>
          </a:p>
        </p:txBody>
      </p:sp>
      <p:sp>
        <p:nvSpPr>
          <p:cNvPr id="48" name="Freeform 96">
            <a:extLst>
              <a:ext uri="{FF2B5EF4-FFF2-40B4-BE49-F238E27FC236}">
                <a16:creationId xmlns:a16="http://schemas.microsoft.com/office/drawing/2014/main" id="{CA55F940-EB51-4A74-8697-0702ECF4356E}"/>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63" name="Picture 62">
            <a:extLst>
              <a:ext uri="{FF2B5EF4-FFF2-40B4-BE49-F238E27FC236}">
                <a16:creationId xmlns:a16="http://schemas.microsoft.com/office/drawing/2014/main" id="{E11C7909-AA55-45BD-A494-1E519CB7D365}"/>
              </a:ext>
            </a:extLst>
          </p:cNvPr>
          <p:cNvPicPr>
            <a:picLocks noChangeAspect="1"/>
          </p:cNvPicPr>
          <p:nvPr/>
        </p:nvPicPr>
        <p:blipFill>
          <a:blip r:embed="rId9"/>
          <a:stretch>
            <a:fillRect/>
          </a:stretch>
        </p:blipFill>
        <p:spPr>
          <a:xfrm>
            <a:off x="11359011" y="14840"/>
            <a:ext cx="801693" cy="408467"/>
          </a:xfrm>
          <a:prstGeom prst="rect">
            <a:avLst/>
          </a:prstGeom>
        </p:spPr>
      </p:pic>
    </p:spTree>
    <p:extLst>
      <p:ext uri="{BB962C8B-B14F-4D97-AF65-F5344CB8AC3E}">
        <p14:creationId xmlns:p14="http://schemas.microsoft.com/office/powerpoint/2010/main" val="391117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Tableau (Self-Service) Usage</a:t>
            </a:r>
            <a:endParaRPr lang="en-US" sz="1800" dirty="0">
              <a:solidFill>
                <a:schemeClr val="tx2"/>
              </a:solidFill>
            </a:endParaRPr>
          </a:p>
        </p:txBody>
      </p:sp>
      <p:grpSp>
        <p:nvGrpSpPr>
          <p:cNvPr id="7" name="Group 6"/>
          <p:cNvGrpSpPr/>
          <p:nvPr/>
        </p:nvGrpSpPr>
        <p:grpSpPr>
          <a:xfrm>
            <a:off x="286234" y="3120626"/>
            <a:ext cx="1651094" cy="1062428"/>
            <a:chOff x="151650" y="5162840"/>
            <a:chExt cx="1651094" cy="1062428"/>
          </a:xfrm>
        </p:grpSpPr>
        <p:sp>
          <p:nvSpPr>
            <p:cNvPr id="46" name="TextBox 45"/>
            <p:cNvSpPr txBox="1"/>
            <p:nvPr/>
          </p:nvSpPr>
          <p:spPr>
            <a:xfrm>
              <a:off x="151650" y="5162840"/>
              <a:ext cx="1651094" cy="677108"/>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2"/>
                  </a:solidFill>
                  <a:effectLst/>
                  <a:uLnTx/>
                  <a:uFillTx/>
                </a:rPr>
                <a:t>5000+</a:t>
              </a:r>
              <a:endParaRPr kumimoji="0" lang="en-US" sz="900" b="0" i="0" u="none" strike="noStrike" kern="0" cap="none" spc="0" normalizeH="0" baseline="0" noProof="0" dirty="0">
                <a:ln>
                  <a:noFill/>
                </a:ln>
                <a:solidFill>
                  <a:schemeClr val="accent2"/>
                </a:solidFill>
                <a:effectLst/>
                <a:uLnTx/>
                <a:uFillTx/>
              </a:endParaRPr>
            </a:p>
          </p:txBody>
        </p:sp>
        <p:sp>
          <p:nvSpPr>
            <p:cNvPr id="48" name="Rectangle 47"/>
            <p:cNvSpPr/>
            <p:nvPr/>
          </p:nvSpPr>
          <p:spPr>
            <a:xfrm>
              <a:off x="363887" y="5917491"/>
              <a:ext cx="122661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2"/>
                  </a:solidFill>
                  <a:effectLst/>
                  <a:uLnTx/>
                  <a:uFillTx/>
                  <a:sym typeface="Wingdings 3" panose="05040102010807070707" pitchFamily="18" charset="2"/>
                </a:rPr>
                <a:t>Tableau Users</a:t>
              </a:r>
              <a:endParaRPr kumimoji="0" lang="en-US" sz="1400" b="0" i="0" u="none" strike="noStrike" kern="0" cap="none" spc="0" normalizeH="0" baseline="0" noProof="0" dirty="0">
                <a:ln>
                  <a:noFill/>
                </a:ln>
                <a:solidFill>
                  <a:sysClr val="windowText" lastClr="000000"/>
                </a:solidFill>
                <a:effectLst/>
                <a:uLnTx/>
                <a:uFillTx/>
              </a:endParaRPr>
            </a:p>
          </p:txBody>
        </p:sp>
      </p:grpSp>
      <p:graphicFrame>
        <p:nvGraphicFramePr>
          <p:cNvPr id="4" name="Table 3"/>
          <p:cNvGraphicFramePr>
            <a:graphicFrameLocks noGrp="1"/>
          </p:cNvGraphicFramePr>
          <p:nvPr>
            <p:extLst>
              <p:ext uri="{D42A27DB-BD31-4B8C-83A1-F6EECF244321}">
                <p14:modId xmlns:p14="http://schemas.microsoft.com/office/powerpoint/2010/main" val="2352210773"/>
              </p:ext>
            </p:extLst>
          </p:nvPr>
        </p:nvGraphicFramePr>
        <p:xfrm>
          <a:off x="1927710" y="3589614"/>
          <a:ext cx="8288184" cy="597303"/>
        </p:xfrm>
        <a:graphic>
          <a:graphicData uri="http://schemas.openxmlformats.org/drawingml/2006/table">
            <a:tbl>
              <a:tblPr firstRow="1" bandRow="1">
                <a:tableStyleId>{2D5ABB26-0587-4C30-8999-92F81FD0307C}</a:tableStyleId>
              </a:tblPr>
              <a:tblGrid>
                <a:gridCol w="1381364">
                  <a:extLst>
                    <a:ext uri="{9D8B030D-6E8A-4147-A177-3AD203B41FA5}">
                      <a16:colId xmlns:a16="http://schemas.microsoft.com/office/drawing/2014/main" val="1628504838"/>
                    </a:ext>
                  </a:extLst>
                </a:gridCol>
                <a:gridCol w="1381364">
                  <a:extLst>
                    <a:ext uri="{9D8B030D-6E8A-4147-A177-3AD203B41FA5}">
                      <a16:colId xmlns:a16="http://schemas.microsoft.com/office/drawing/2014/main" val="1672006988"/>
                    </a:ext>
                  </a:extLst>
                </a:gridCol>
                <a:gridCol w="1381364">
                  <a:extLst>
                    <a:ext uri="{9D8B030D-6E8A-4147-A177-3AD203B41FA5}">
                      <a16:colId xmlns:a16="http://schemas.microsoft.com/office/drawing/2014/main" val="546398502"/>
                    </a:ext>
                  </a:extLst>
                </a:gridCol>
                <a:gridCol w="1381364">
                  <a:extLst>
                    <a:ext uri="{9D8B030D-6E8A-4147-A177-3AD203B41FA5}">
                      <a16:colId xmlns:a16="http://schemas.microsoft.com/office/drawing/2014/main" val="3549590498"/>
                    </a:ext>
                  </a:extLst>
                </a:gridCol>
                <a:gridCol w="1381364">
                  <a:extLst>
                    <a:ext uri="{9D8B030D-6E8A-4147-A177-3AD203B41FA5}">
                      <a16:colId xmlns:a16="http://schemas.microsoft.com/office/drawing/2014/main" val="407440528"/>
                    </a:ext>
                  </a:extLst>
                </a:gridCol>
                <a:gridCol w="1381364">
                  <a:extLst>
                    <a:ext uri="{9D8B030D-6E8A-4147-A177-3AD203B41FA5}">
                      <a16:colId xmlns:a16="http://schemas.microsoft.com/office/drawing/2014/main" val="4137045724"/>
                    </a:ext>
                  </a:extLst>
                </a:gridCol>
              </a:tblGrid>
              <a:tr h="370840">
                <a:tc>
                  <a:txBody>
                    <a:bodyPr/>
                    <a:lstStyle/>
                    <a:p>
                      <a:pPr algn="ctr"/>
                      <a:r>
                        <a:rPr lang="en-US" sz="1200" dirty="0">
                          <a:solidFill>
                            <a:schemeClr val="accent2"/>
                          </a:solidFill>
                        </a:rPr>
                        <a:t>Data Queries per day</a:t>
                      </a:r>
                    </a:p>
                  </a:txBody>
                  <a:tcPr marL="0" marR="0" marT="0" marB="0" anchor="ctr"/>
                </a:tc>
                <a:tc>
                  <a:txBody>
                    <a:bodyPr/>
                    <a:lstStyle/>
                    <a:p>
                      <a:pPr algn="ctr"/>
                      <a:r>
                        <a:rPr lang="en-US" sz="1200" dirty="0">
                          <a:solidFill>
                            <a:schemeClr val="accent2"/>
                          </a:solidFill>
                        </a:rPr>
                        <a:t>Self-service Publishers</a:t>
                      </a:r>
                    </a:p>
                  </a:txBody>
                  <a:tcPr marL="0" marR="0" marT="0" marB="0" anchor="ctr"/>
                </a:tc>
                <a:tc>
                  <a:txBody>
                    <a:bodyPr/>
                    <a:lstStyle/>
                    <a:p>
                      <a:pPr algn="ctr"/>
                      <a:r>
                        <a:rPr lang="en-US" sz="1200" dirty="0">
                          <a:solidFill>
                            <a:schemeClr val="accent2"/>
                          </a:solidFill>
                        </a:rPr>
                        <a:t>Self-service </a:t>
                      </a:r>
                      <a:br>
                        <a:rPr lang="en-US" sz="1200" dirty="0">
                          <a:solidFill>
                            <a:schemeClr val="accent2"/>
                          </a:solidFill>
                        </a:rPr>
                      </a:br>
                      <a:r>
                        <a:rPr lang="en-US" sz="1200" dirty="0">
                          <a:solidFill>
                            <a:schemeClr val="accent2"/>
                          </a:solidFill>
                        </a:rPr>
                        <a:t>Projects</a:t>
                      </a:r>
                    </a:p>
                  </a:txBody>
                  <a:tcPr marL="0" marR="0" marT="0" marB="0" anchor="ctr"/>
                </a:tc>
                <a:tc>
                  <a:txBody>
                    <a:bodyPr/>
                    <a:lstStyle/>
                    <a:p>
                      <a:pPr algn="ctr"/>
                      <a:r>
                        <a:rPr lang="en-US" sz="1200" dirty="0">
                          <a:solidFill>
                            <a:schemeClr val="accent2"/>
                          </a:solidFill>
                        </a:rPr>
                        <a:t>Workbooks</a:t>
                      </a:r>
                    </a:p>
                  </a:txBody>
                  <a:tcPr marL="0" marR="0" marT="0" marB="0" anchor="ctr"/>
                </a:tc>
                <a:tc>
                  <a:txBody>
                    <a:bodyPr/>
                    <a:lstStyle/>
                    <a:p>
                      <a:pPr algn="ctr"/>
                      <a:r>
                        <a:rPr lang="en-US" sz="1200" dirty="0">
                          <a:solidFill>
                            <a:schemeClr val="accent2"/>
                          </a:solidFill>
                        </a:rPr>
                        <a:t>Dashboards</a:t>
                      </a:r>
                    </a:p>
                  </a:txBody>
                  <a:tcPr marL="0" marR="0" marT="0" marB="0" anchor="ctr"/>
                </a:tc>
                <a:tc>
                  <a:txBody>
                    <a:bodyPr/>
                    <a:lstStyle/>
                    <a:p>
                      <a:pPr algn="ctr"/>
                      <a:r>
                        <a:rPr lang="en-US" sz="1200" dirty="0">
                          <a:solidFill>
                            <a:schemeClr val="accent2"/>
                          </a:solidFill>
                        </a:rPr>
                        <a:t>Data Sources</a:t>
                      </a:r>
                    </a:p>
                  </a:txBody>
                  <a:tcPr marL="0" marR="0" marT="0" marB="0" anchor="ctr"/>
                </a:tc>
                <a:extLst>
                  <a:ext uri="{0D108BD9-81ED-4DB2-BD59-A6C34878D82A}">
                    <a16:rowId xmlns:a16="http://schemas.microsoft.com/office/drawing/2014/main" val="2872516848"/>
                  </a:ext>
                </a:extLst>
              </a:tr>
              <a:tr h="226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2"/>
                          </a:solidFill>
                          <a:effectLst/>
                          <a:uLnTx/>
                          <a:uFillTx/>
                        </a:rPr>
                        <a:t>10,000+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2"/>
                          </a:solidFill>
                          <a:effectLst/>
                          <a:uLnTx/>
                          <a:uFillTx/>
                        </a:rPr>
                        <a:t>190+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2"/>
                          </a:solidFill>
                          <a:effectLst/>
                          <a:uLnTx/>
                          <a:uFillTx/>
                        </a:rPr>
                        <a:t>80+</a:t>
                      </a:r>
                    </a:p>
                  </a:txBody>
                  <a:tcPr marL="0" marR="0" marT="0" marB="0" anchor="ctr"/>
                </a:tc>
                <a:tc>
                  <a:txBody>
                    <a:bodyPr/>
                    <a:lstStyle/>
                    <a:p>
                      <a:pPr algn="ctr"/>
                      <a:r>
                        <a:rPr lang="en-US" dirty="0">
                          <a:solidFill>
                            <a:schemeClr val="accent2"/>
                          </a:solidFill>
                        </a:rPr>
                        <a:t>1,200+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3,500+</a:t>
                      </a:r>
                      <a:endParaRPr lang="en-US" sz="1400" dirty="0">
                        <a:solidFill>
                          <a:schemeClr val="accent2"/>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solidFill>
                            <a:schemeClr val="accent2"/>
                          </a:solidFill>
                        </a:rPr>
                        <a:t>150+</a:t>
                      </a:r>
                    </a:p>
                  </a:txBody>
                  <a:tcPr marL="0" marR="0" marT="0" marB="0" anchor="ctr"/>
                </a:tc>
                <a:extLst>
                  <a:ext uri="{0D108BD9-81ED-4DB2-BD59-A6C34878D82A}">
                    <a16:rowId xmlns:a16="http://schemas.microsoft.com/office/drawing/2014/main" val="3038565317"/>
                  </a:ext>
                </a:extLst>
              </a:tr>
            </a:tbl>
          </a:graphicData>
        </a:graphic>
      </p:graphicFrame>
      <p:grpSp>
        <p:nvGrpSpPr>
          <p:cNvPr id="9" name="Group 8"/>
          <p:cNvGrpSpPr/>
          <p:nvPr/>
        </p:nvGrpSpPr>
        <p:grpSpPr>
          <a:xfrm>
            <a:off x="10653181" y="3057964"/>
            <a:ext cx="1411659" cy="1479539"/>
            <a:chOff x="10305309" y="5349563"/>
            <a:chExt cx="1411659" cy="1479539"/>
          </a:xfrm>
        </p:grpSpPr>
        <p:sp>
          <p:nvSpPr>
            <p:cNvPr id="41" name="Rectangle 40"/>
            <p:cNvSpPr/>
            <p:nvPr/>
          </p:nvSpPr>
          <p:spPr>
            <a:xfrm>
              <a:off x="10305309" y="5349563"/>
              <a:ext cx="1261884" cy="63094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sym typeface="Wingdings 3" panose="05040102010807070707" pitchFamily="18" charset="2"/>
                </a:rPr>
                <a:t>3 - 5 </a:t>
              </a:r>
              <a:r>
                <a:rPr kumimoji="0" lang="en-US" sz="1100" b="0" i="0" u="none" strike="noStrike" kern="0" cap="none" spc="0" normalizeH="0" baseline="0" noProof="0" dirty="0">
                  <a:ln>
                    <a:noFill/>
                  </a:ln>
                  <a:solidFill>
                    <a:schemeClr val="accent2"/>
                  </a:solidFill>
                  <a:effectLst/>
                  <a:uLnTx/>
                  <a:uFillTx/>
                  <a:sym typeface="Wingdings 3" panose="05040102010807070707" pitchFamily="18" charset="2"/>
                </a:rPr>
                <a:t>days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accent2"/>
                  </a:solidFill>
                  <a:effectLst/>
                  <a:uLnTx/>
                  <a:uFillTx/>
                  <a:sym typeface="Wingdings 3" panose="05040102010807070707" pitchFamily="18" charset="2"/>
                </a:rPr>
                <a:t>Enable self-service</a:t>
              </a:r>
              <a:endParaRPr kumimoji="0" lang="en-US" sz="1100" b="0" i="0" u="none" strike="noStrike" kern="0" cap="none" spc="0" normalizeH="0" baseline="0" noProof="0" dirty="0">
                <a:ln>
                  <a:noFill/>
                </a:ln>
                <a:solidFill>
                  <a:sysClr val="windowText" lastClr="000000"/>
                </a:solidFill>
                <a:effectLst/>
                <a:uLnTx/>
                <a:uFillTx/>
              </a:endParaRPr>
            </a:p>
          </p:txBody>
        </p:sp>
        <p:sp>
          <p:nvSpPr>
            <p:cNvPr id="42" name="Rectangle 41"/>
            <p:cNvSpPr/>
            <p:nvPr/>
          </p:nvSpPr>
          <p:spPr>
            <a:xfrm>
              <a:off x="10305310" y="6028883"/>
              <a:ext cx="1411658" cy="80021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chemeClr val="accent2"/>
                  </a:solidFill>
                  <a:sym typeface="Wingdings 3" panose="05040102010807070707" pitchFamily="18" charset="2"/>
                </a:rPr>
                <a:t>1</a:t>
              </a:r>
              <a:r>
                <a:rPr kumimoji="0" lang="en-US" sz="2400" b="1" i="0" u="none" strike="noStrike" kern="0" cap="none" spc="0" normalizeH="0" baseline="0" noProof="0" dirty="0">
                  <a:ln>
                    <a:noFill/>
                  </a:ln>
                  <a:solidFill>
                    <a:schemeClr val="accent2"/>
                  </a:solidFill>
                  <a:effectLst/>
                  <a:uLnTx/>
                  <a:uFillTx/>
                  <a:sym typeface="Wingdings 3" panose="05040102010807070707" pitchFamily="18" charset="2"/>
                </a:rPr>
                <a:t> </a:t>
              </a:r>
              <a:r>
                <a:rPr kumimoji="0" lang="en-US" sz="1100" b="0" i="0" u="none" strike="noStrike" kern="0" cap="none" spc="0" normalizeH="0" baseline="0" noProof="0" dirty="0">
                  <a:ln>
                    <a:noFill/>
                  </a:ln>
                  <a:solidFill>
                    <a:schemeClr val="accent2"/>
                  </a:solidFill>
                  <a:effectLst/>
                  <a:uLnTx/>
                  <a:uFillTx/>
                  <a:sym typeface="Wingdings 3" panose="05040102010807070707" pitchFamily="18" charset="2"/>
                </a:rPr>
                <a:t>day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accent2"/>
                  </a:solidFill>
                  <a:effectLst/>
                  <a:uLnTx/>
                  <a:uFillTx/>
                  <a:sym typeface="Wingdings 3" panose="05040102010807070707" pitchFamily="18" charset="2"/>
                </a:rPr>
                <a:t>Leverage standard content</a:t>
              </a: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63" name="Group 62"/>
          <p:cNvGrpSpPr>
            <a:grpSpLocks noChangeAspect="1"/>
          </p:cNvGrpSpPr>
          <p:nvPr/>
        </p:nvGrpSpPr>
        <p:grpSpPr>
          <a:xfrm>
            <a:off x="2340096" y="3158444"/>
            <a:ext cx="570661" cy="361440"/>
            <a:chOff x="10180638" y="4529138"/>
            <a:chExt cx="1446213" cy="915988"/>
          </a:xfrm>
          <a:solidFill>
            <a:schemeClr val="tx1"/>
          </a:solidFill>
        </p:grpSpPr>
        <p:sp>
          <p:nvSpPr>
            <p:cNvPr id="64" name="Freeform 78"/>
            <p:cNvSpPr>
              <a:spLocks noEditPoints="1"/>
            </p:cNvSpPr>
            <p:nvPr/>
          </p:nvSpPr>
          <p:spPr bwMode="auto">
            <a:xfrm>
              <a:off x="10180638" y="4529138"/>
              <a:ext cx="1446213" cy="915988"/>
            </a:xfrm>
            <a:custGeom>
              <a:avLst/>
              <a:gdLst>
                <a:gd name="T0" fmla="*/ 382 w 386"/>
                <a:gd name="T1" fmla="*/ 113 h 244"/>
                <a:gd name="T2" fmla="*/ 203 w 386"/>
                <a:gd name="T3" fmla="*/ 0 h 244"/>
                <a:gd name="T4" fmla="*/ 202 w 386"/>
                <a:gd name="T5" fmla="*/ 0 h 244"/>
                <a:gd name="T6" fmla="*/ 200 w 386"/>
                <a:gd name="T7" fmla="*/ 0 h 244"/>
                <a:gd name="T8" fmla="*/ 199 w 386"/>
                <a:gd name="T9" fmla="*/ 0 h 244"/>
                <a:gd name="T10" fmla="*/ 186 w 386"/>
                <a:gd name="T11" fmla="*/ 0 h 244"/>
                <a:gd name="T12" fmla="*/ 185 w 386"/>
                <a:gd name="T13" fmla="*/ 0 h 244"/>
                <a:gd name="T14" fmla="*/ 183 w 386"/>
                <a:gd name="T15" fmla="*/ 0 h 244"/>
                <a:gd name="T16" fmla="*/ 182 w 386"/>
                <a:gd name="T17" fmla="*/ 0 h 244"/>
                <a:gd name="T18" fmla="*/ 3 w 386"/>
                <a:gd name="T19" fmla="*/ 113 h 244"/>
                <a:gd name="T20" fmla="*/ 3 w 386"/>
                <a:gd name="T21" fmla="*/ 131 h 244"/>
                <a:gd name="T22" fmla="*/ 182 w 386"/>
                <a:gd name="T23" fmla="*/ 244 h 244"/>
                <a:gd name="T24" fmla="*/ 183 w 386"/>
                <a:gd name="T25" fmla="*/ 244 h 244"/>
                <a:gd name="T26" fmla="*/ 185 w 386"/>
                <a:gd name="T27" fmla="*/ 244 h 244"/>
                <a:gd name="T28" fmla="*/ 186 w 386"/>
                <a:gd name="T29" fmla="*/ 244 h 244"/>
                <a:gd name="T30" fmla="*/ 193 w 386"/>
                <a:gd name="T31" fmla="*/ 244 h 244"/>
                <a:gd name="T32" fmla="*/ 193 w 386"/>
                <a:gd name="T33" fmla="*/ 244 h 244"/>
                <a:gd name="T34" fmla="*/ 199 w 386"/>
                <a:gd name="T35" fmla="*/ 244 h 244"/>
                <a:gd name="T36" fmla="*/ 200 w 386"/>
                <a:gd name="T37" fmla="*/ 244 h 244"/>
                <a:gd name="T38" fmla="*/ 202 w 386"/>
                <a:gd name="T39" fmla="*/ 244 h 244"/>
                <a:gd name="T40" fmla="*/ 203 w 386"/>
                <a:gd name="T41" fmla="*/ 244 h 244"/>
                <a:gd name="T42" fmla="*/ 382 w 386"/>
                <a:gd name="T43" fmla="*/ 131 h 244"/>
                <a:gd name="T44" fmla="*/ 382 w 386"/>
                <a:gd name="T45" fmla="*/ 113 h 244"/>
                <a:gd name="T46" fmla="*/ 286 w 386"/>
                <a:gd name="T47" fmla="*/ 155 h 244"/>
                <a:gd name="T48" fmla="*/ 235 w 386"/>
                <a:gd name="T49" fmla="*/ 212 h 244"/>
                <a:gd name="T50" fmla="*/ 191 w 386"/>
                <a:gd name="T51" fmla="*/ 222 h 244"/>
                <a:gd name="T52" fmla="*/ 102 w 386"/>
                <a:gd name="T53" fmla="*/ 165 h 244"/>
                <a:gd name="T54" fmla="*/ 97 w 386"/>
                <a:gd name="T55" fmla="*/ 89 h 244"/>
                <a:gd name="T56" fmla="*/ 148 w 386"/>
                <a:gd name="T57" fmla="*/ 32 h 244"/>
                <a:gd name="T58" fmla="*/ 191 w 386"/>
                <a:gd name="T59" fmla="*/ 22 h 244"/>
                <a:gd name="T60" fmla="*/ 281 w 386"/>
                <a:gd name="T61" fmla="*/ 78 h 244"/>
                <a:gd name="T62" fmla="*/ 286 w 386"/>
                <a:gd name="T63" fmla="*/ 1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244">
                  <a:moveTo>
                    <a:pt x="382" y="113"/>
                  </a:moveTo>
                  <a:cubicBezTo>
                    <a:pt x="379" y="108"/>
                    <a:pt x="306" y="7"/>
                    <a:pt x="203" y="0"/>
                  </a:cubicBezTo>
                  <a:cubicBezTo>
                    <a:pt x="203" y="0"/>
                    <a:pt x="202" y="0"/>
                    <a:pt x="202" y="0"/>
                  </a:cubicBezTo>
                  <a:cubicBezTo>
                    <a:pt x="201" y="0"/>
                    <a:pt x="201" y="0"/>
                    <a:pt x="200" y="0"/>
                  </a:cubicBezTo>
                  <a:cubicBezTo>
                    <a:pt x="199" y="0"/>
                    <a:pt x="199" y="0"/>
                    <a:pt x="199" y="0"/>
                  </a:cubicBezTo>
                  <a:cubicBezTo>
                    <a:pt x="195" y="0"/>
                    <a:pt x="190" y="0"/>
                    <a:pt x="186" y="0"/>
                  </a:cubicBezTo>
                  <a:cubicBezTo>
                    <a:pt x="185" y="0"/>
                    <a:pt x="185" y="0"/>
                    <a:pt x="185" y="0"/>
                  </a:cubicBezTo>
                  <a:cubicBezTo>
                    <a:pt x="185" y="0"/>
                    <a:pt x="184" y="0"/>
                    <a:pt x="183" y="0"/>
                  </a:cubicBezTo>
                  <a:cubicBezTo>
                    <a:pt x="183" y="0"/>
                    <a:pt x="183" y="0"/>
                    <a:pt x="182" y="0"/>
                  </a:cubicBezTo>
                  <a:cubicBezTo>
                    <a:pt x="79" y="7"/>
                    <a:pt x="6" y="108"/>
                    <a:pt x="3" y="113"/>
                  </a:cubicBezTo>
                  <a:cubicBezTo>
                    <a:pt x="0" y="118"/>
                    <a:pt x="0" y="126"/>
                    <a:pt x="3" y="131"/>
                  </a:cubicBezTo>
                  <a:cubicBezTo>
                    <a:pt x="6" y="135"/>
                    <a:pt x="79" y="237"/>
                    <a:pt x="182" y="244"/>
                  </a:cubicBezTo>
                  <a:cubicBezTo>
                    <a:pt x="183" y="244"/>
                    <a:pt x="183" y="244"/>
                    <a:pt x="183" y="244"/>
                  </a:cubicBezTo>
                  <a:cubicBezTo>
                    <a:pt x="184" y="244"/>
                    <a:pt x="185" y="244"/>
                    <a:pt x="185" y="244"/>
                  </a:cubicBezTo>
                  <a:cubicBezTo>
                    <a:pt x="186" y="244"/>
                    <a:pt x="186" y="244"/>
                    <a:pt x="186" y="244"/>
                  </a:cubicBezTo>
                  <a:cubicBezTo>
                    <a:pt x="188" y="244"/>
                    <a:pt x="190" y="244"/>
                    <a:pt x="193" y="244"/>
                  </a:cubicBezTo>
                  <a:cubicBezTo>
                    <a:pt x="193" y="244"/>
                    <a:pt x="193" y="244"/>
                    <a:pt x="193" y="244"/>
                  </a:cubicBezTo>
                  <a:cubicBezTo>
                    <a:pt x="195" y="244"/>
                    <a:pt x="197" y="244"/>
                    <a:pt x="199" y="244"/>
                  </a:cubicBezTo>
                  <a:cubicBezTo>
                    <a:pt x="200" y="244"/>
                    <a:pt x="200" y="244"/>
                    <a:pt x="200" y="244"/>
                  </a:cubicBezTo>
                  <a:cubicBezTo>
                    <a:pt x="201" y="244"/>
                    <a:pt x="201" y="244"/>
                    <a:pt x="202" y="244"/>
                  </a:cubicBezTo>
                  <a:cubicBezTo>
                    <a:pt x="202" y="244"/>
                    <a:pt x="203" y="244"/>
                    <a:pt x="203" y="244"/>
                  </a:cubicBezTo>
                  <a:cubicBezTo>
                    <a:pt x="306" y="237"/>
                    <a:pt x="379" y="135"/>
                    <a:pt x="382" y="131"/>
                  </a:cubicBezTo>
                  <a:cubicBezTo>
                    <a:pt x="386" y="126"/>
                    <a:pt x="386" y="118"/>
                    <a:pt x="382" y="113"/>
                  </a:cubicBezTo>
                  <a:close/>
                  <a:moveTo>
                    <a:pt x="286" y="155"/>
                  </a:moveTo>
                  <a:cubicBezTo>
                    <a:pt x="277" y="180"/>
                    <a:pt x="259" y="200"/>
                    <a:pt x="235" y="212"/>
                  </a:cubicBezTo>
                  <a:cubicBezTo>
                    <a:pt x="221" y="218"/>
                    <a:pt x="207" y="222"/>
                    <a:pt x="191" y="222"/>
                  </a:cubicBezTo>
                  <a:cubicBezTo>
                    <a:pt x="153" y="222"/>
                    <a:pt x="119" y="200"/>
                    <a:pt x="102" y="165"/>
                  </a:cubicBezTo>
                  <a:cubicBezTo>
                    <a:pt x="90" y="142"/>
                    <a:pt x="89" y="114"/>
                    <a:pt x="97" y="89"/>
                  </a:cubicBezTo>
                  <a:cubicBezTo>
                    <a:pt x="106" y="64"/>
                    <a:pt x="124" y="44"/>
                    <a:pt x="148" y="32"/>
                  </a:cubicBezTo>
                  <a:cubicBezTo>
                    <a:pt x="162" y="26"/>
                    <a:pt x="176" y="22"/>
                    <a:pt x="191" y="22"/>
                  </a:cubicBezTo>
                  <a:cubicBezTo>
                    <a:pt x="229" y="22"/>
                    <a:pt x="265" y="44"/>
                    <a:pt x="281" y="78"/>
                  </a:cubicBezTo>
                  <a:cubicBezTo>
                    <a:pt x="293" y="102"/>
                    <a:pt x="294" y="129"/>
                    <a:pt x="286" y="15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5" name="Freeform 79"/>
            <p:cNvSpPr>
              <a:spLocks/>
            </p:cNvSpPr>
            <p:nvPr/>
          </p:nvSpPr>
          <p:spPr bwMode="auto">
            <a:xfrm>
              <a:off x="10610850" y="4652963"/>
              <a:ext cx="622300" cy="663575"/>
            </a:xfrm>
            <a:custGeom>
              <a:avLst/>
              <a:gdLst>
                <a:gd name="T0" fmla="*/ 37 w 166"/>
                <a:gd name="T1" fmla="*/ 21 h 177"/>
                <a:gd name="T2" fmla="*/ 35 w 166"/>
                <a:gd name="T3" fmla="*/ 30 h 177"/>
                <a:gd name="T4" fmla="*/ 37 w 166"/>
                <a:gd name="T5" fmla="*/ 32 h 177"/>
                <a:gd name="T6" fmla="*/ 39 w 166"/>
                <a:gd name="T7" fmla="*/ 33 h 177"/>
                <a:gd name="T8" fmla="*/ 47 w 166"/>
                <a:gd name="T9" fmla="*/ 37 h 177"/>
                <a:gd name="T10" fmla="*/ 59 w 166"/>
                <a:gd name="T11" fmla="*/ 49 h 177"/>
                <a:gd name="T12" fmla="*/ 47 w 166"/>
                <a:gd name="T13" fmla="*/ 96 h 177"/>
                <a:gd name="T14" fmla="*/ 11 w 166"/>
                <a:gd name="T15" fmla="*/ 96 h 177"/>
                <a:gd name="T16" fmla="*/ 3 w 166"/>
                <a:gd name="T17" fmla="*/ 96 h 177"/>
                <a:gd name="T18" fmla="*/ 2 w 166"/>
                <a:gd name="T19" fmla="*/ 97 h 177"/>
                <a:gd name="T20" fmla="*/ 2 w 166"/>
                <a:gd name="T21" fmla="*/ 97 h 177"/>
                <a:gd name="T22" fmla="*/ 1 w 166"/>
                <a:gd name="T23" fmla="*/ 98 h 177"/>
                <a:gd name="T24" fmla="*/ 0 w 166"/>
                <a:gd name="T25" fmla="*/ 99 h 177"/>
                <a:gd name="T26" fmla="*/ 0 w 166"/>
                <a:gd name="T27" fmla="*/ 100 h 177"/>
                <a:gd name="T28" fmla="*/ 0 w 166"/>
                <a:gd name="T29" fmla="*/ 101 h 177"/>
                <a:gd name="T30" fmla="*/ 0 w 166"/>
                <a:gd name="T31" fmla="*/ 102 h 177"/>
                <a:gd name="T32" fmla="*/ 0 w 166"/>
                <a:gd name="T33" fmla="*/ 103 h 177"/>
                <a:gd name="T34" fmla="*/ 10 w 166"/>
                <a:gd name="T35" fmla="*/ 128 h 177"/>
                <a:gd name="T36" fmla="*/ 117 w 166"/>
                <a:gd name="T37" fmla="*/ 155 h 177"/>
                <a:gd name="T38" fmla="*/ 144 w 166"/>
                <a:gd name="T39" fmla="*/ 48 h 177"/>
                <a:gd name="T40" fmla="*/ 38 w 166"/>
                <a:gd name="T41" fmla="*/ 21 h 177"/>
                <a:gd name="T42" fmla="*/ 38 w 166"/>
                <a:gd name="T43" fmla="*/ 21 h 177"/>
                <a:gd name="T44" fmla="*/ 37 w 166"/>
                <a:gd name="T45" fmla="*/ 2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77">
                  <a:moveTo>
                    <a:pt x="37" y="21"/>
                  </a:moveTo>
                  <a:cubicBezTo>
                    <a:pt x="34" y="23"/>
                    <a:pt x="33" y="27"/>
                    <a:pt x="35" y="30"/>
                  </a:cubicBezTo>
                  <a:cubicBezTo>
                    <a:pt x="36" y="31"/>
                    <a:pt x="36" y="32"/>
                    <a:pt x="37" y="32"/>
                  </a:cubicBezTo>
                  <a:cubicBezTo>
                    <a:pt x="38" y="33"/>
                    <a:pt x="38" y="33"/>
                    <a:pt x="39" y="33"/>
                  </a:cubicBezTo>
                  <a:cubicBezTo>
                    <a:pt x="42" y="34"/>
                    <a:pt x="45" y="35"/>
                    <a:pt x="47" y="37"/>
                  </a:cubicBezTo>
                  <a:cubicBezTo>
                    <a:pt x="52" y="40"/>
                    <a:pt x="56" y="44"/>
                    <a:pt x="59" y="49"/>
                  </a:cubicBezTo>
                  <a:cubicBezTo>
                    <a:pt x="69" y="65"/>
                    <a:pt x="63" y="87"/>
                    <a:pt x="47" y="96"/>
                  </a:cubicBezTo>
                  <a:cubicBezTo>
                    <a:pt x="35" y="103"/>
                    <a:pt x="21" y="103"/>
                    <a:pt x="11" y="96"/>
                  </a:cubicBezTo>
                  <a:cubicBezTo>
                    <a:pt x="9" y="95"/>
                    <a:pt x="6" y="94"/>
                    <a:pt x="3" y="96"/>
                  </a:cubicBezTo>
                  <a:cubicBezTo>
                    <a:pt x="3" y="96"/>
                    <a:pt x="2" y="97"/>
                    <a:pt x="2" y="97"/>
                  </a:cubicBezTo>
                  <a:cubicBezTo>
                    <a:pt x="2" y="97"/>
                    <a:pt x="2" y="97"/>
                    <a:pt x="2" y="97"/>
                  </a:cubicBezTo>
                  <a:cubicBezTo>
                    <a:pt x="1" y="98"/>
                    <a:pt x="1" y="98"/>
                    <a:pt x="1" y="98"/>
                  </a:cubicBezTo>
                  <a:cubicBezTo>
                    <a:pt x="1" y="99"/>
                    <a:pt x="1" y="99"/>
                    <a:pt x="0" y="99"/>
                  </a:cubicBezTo>
                  <a:cubicBezTo>
                    <a:pt x="0" y="100"/>
                    <a:pt x="0" y="100"/>
                    <a:pt x="0" y="100"/>
                  </a:cubicBezTo>
                  <a:cubicBezTo>
                    <a:pt x="0" y="100"/>
                    <a:pt x="0" y="101"/>
                    <a:pt x="0" y="101"/>
                  </a:cubicBezTo>
                  <a:cubicBezTo>
                    <a:pt x="0" y="101"/>
                    <a:pt x="0" y="102"/>
                    <a:pt x="0" y="102"/>
                  </a:cubicBezTo>
                  <a:cubicBezTo>
                    <a:pt x="0" y="102"/>
                    <a:pt x="0" y="103"/>
                    <a:pt x="0" y="103"/>
                  </a:cubicBezTo>
                  <a:cubicBezTo>
                    <a:pt x="2" y="111"/>
                    <a:pt x="5" y="120"/>
                    <a:pt x="10" y="128"/>
                  </a:cubicBezTo>
                  <a:cubicBezTo>
                    <a:pt x="32" y="165"/>
                    <a:pt x="80" y="177"/>
                    <a:pt x="117" y="155"/>
                  </a:cubicBezTo>
                  <a:cubicBezTo>
                    <a:pt x="154" y="133"/>
                    <a:pt x="166" y="85"/>
                    <a:pt x="144" y="48"/>
                  </a:cubicBezTo>
                  <a:cubicBezTo>
                    <a:pt x="122" y="12"/>
                    <a:pt x="74" y="0"/>
                    <a:pt x="38" y="21"/>
                  </a:cubicBezTo>
                  <a:cubicBezTo>
                    <a:pt x="38" y="21"/>
                    <a:pt x="38" y="21"/>
                    <a:pt x="38" y="21"/>
                  </a:cubicBezTo>
                  <a:cubicBezTo>
                    <a:pt x="38" y="21"/>
                    <a:pt x="38" y="21"/>
                    <a:pt x="37" y="21"/>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72" name="Group 71"/>
          <p:cNvGrpSpPr>
            <a:grpSpLocks noChangeAspect="1"/>
          </p:cNvGrpSpPr>
          <p:nvPr/>
        </p:nvGrpSpPr>
        <p:grpSpPr>
          <a:xfrm>
            <a:off x="3735712" y="3093386"/>
            <a:ext cx="586086" cy="491556"/>
            <a:chOff x="419100" y="809625"/>
            <a:chExt cx="1476375" cy="1238251"/>
          </a:xfrm>
          <a:solidFill>
            <a:schemeClr val="tx1"/>
          </a:solidFill>
        </p:grpSpPr>
        <p:sp>
          <p:nvSpPr>
            <p:cNvPr id="73" name="Freeform 45"/>
            <p:cNvSpPr>
              <a:spLocks/>
            </p:cNvSpPr>
            <p:nvPr/>
          </p:nvSpPr>
          <p:spPr bwMode="auto">
            <a:xfrm>
              <a:off x="714375" y="1624013"/>
              <a:ext cx="1181100" cy="423863"/>
            </a:xfrm>
            <a:custGeom>
              <a:avLst/>
              <a:gdLst>
                <a:gd name="T0" fmla="*/ 310 w 315"/>
                <a:gd name="T1" fmla="*/ 38 h 113"/>
                <a:gd name="T2" fmla="*/ 276 w 315"/>
                <a:gd name="T3" fmla="*/ 22 h 113"/>
                <a:gd name="T4" fmla="*/ 228 w 315"/>
                <a:gd name="T5" fmla="*/ 2 h 113"/>
                <a:gd name="T6" fmla="*/ 228 w 315"/>
                <a:gd name="T7" fmla="*/ 2 h 113"/>
                <a:gd name="T8" fmla="*/ 220 w 315"/>
                <a:gd name="T9" fmla="*/ 0 h 113"/>
                <a:gd name="T10" fmla="*/ 211 w 315"/>
                <a:gd name="T11" fmla="*/ 2 h 113"/>
                <a:gd name="T12" fmla="*/ 210 w 315"/>
                <a:gd name="T13" fmla="*/ 3 h 113"/>
                <a:gd name="T14" fmla="*/ 210 w 315"/>
                <a:gd name="T15" fmla="*/ 3 h 113"/>
                <a:gd name="T16" fmla="*/ 157 w 315"/>
                <a:gd name="T17" fmla="*/ 23 h 113"/>
                <a:gd name="T18" fmla="*/ 106 w 315"/>
                <a:gd name="T19" fmla="*/ 3 h 113"/>
                <a:gd name="T20" fmla="*/ 104 w 315"/>
                <a:gd name="T21" fmla="*/ 2 h 113"/>
                <a:gd name="T22" fmla="*/ 104 w 315"/>
                <a:gd name="T23" fmla="*/ 2 h 113"/>
                <a:gd name="T24" fmla="*/ 104 w 315"/>
                <a:gd name="T25" fmla="*/ 2 h 113"/>
                <a:gd name="T26" fmla="*/ 95 w 315"/>
                <a:gd name="T27" fmla="*/ 0 h 113"/>
                <a:gd name="T28" fmla="*/ 87 w 315"/>
                <a:gd name="T29" fmla="*/ 1 h 113"/>
                <a:gd name="T30" fmla="*/ 69 w 315"/>
                <a:gd name="T31" fmla="*/ 10 h 113"/>
                <a:gd name="T32" fmla="*/ 69 w 315"/>
                <a:gd name="T33" fmla="*/ 10 h 113"/>
                <a:gd name="T34" fmla="*/ 39 w 315"/>
                <a:gd name="T35" fmla="*/ 22 h 113"/>
                <a:gd name="T36" fmla="*/ 4 w 315"/>
                <a:gd name="T37" fmla="*/ 38 h 113"/>
                <a:gd name="T38" fmla="*/ 4 w 315"/>
                <a:gd name="T39" fmla="*/ 57 h 113"/>
                <a:gd name="T40" fmla="*/ 155 w 315"/>
                <a:gd name="T41" fmla="*/ 113 h 113"/>
                <a:gd name="T42" fmla="*/ 160 w 315"/>
                <a:gd name="T43" fmla="*/ 113 h 113"/>
                <a:gd name="T44" fmla="*/ 310 w 315"/>
                <a:gd name="T45" fmla="*/ 57 h 113"/>
                <a:gd name="T46" fmla="*/ 310 w 315"/>
                <a:gd name="T4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5" h="113">
                  <a:moveTo>
                    <a:pt x="310" y="38"/>
                  </a:moveTo>
                  <a:cubicBezTo>
                    <a:pt x="299" y="32"/>
                    <a:pt x="287" y="27"/>
                    <a:pt x="276" y="22"/>
                  </a:cubicBezTo>
                  <a:cubicBezTo>
                    <a:pt x="228" y="2"/>
                    <a:pt x="228" y="2"/>
                    <a:pt x="228" y="2"/>
                  </a:cubicBezTo>
                  <a:cubicBezTo>
                    <a:pt x="228" y="2"/>
                    <a:pt x="228" y="2"/>
                    <a:pt x="228" y="2"/>
                  </a:cubicBezTo>
                  <a:cubicBezTo>
                    <a:pt x="226" y="1"/>
                    <a:pt x="223" y="0"/>
                    <a:pt x="220" y="0"/>
                  </a:cubicBezTo>
                  <a:cubicBezTo>
                    <a:pt x="216" y="0"/>
                    <a:pt x="213" y="1"/>
                    <a:pt x="211" y="2"/>
                  </a:cubicBezTo>
                  <a:cubicBezTo>
                    <a:pt x="211" y="2"/>
                    <a:pt x="210" y="2"/>
                    <a:pt x="210" y="3"/>
                  </a:cubicBezTo>
                  <a:cubicBezTo>
                    <a:pt x="210" y="3"/>
                    <a:pt x="210" y="3"/>
                    <a:pt x="210" y="3"/>
                  </a:cubicBezTo>
                  <a:cubicBezTo>
                    <a:pt x="194" y="15"/>
                    <a:pt x="175" y="23"/>
                    <a:pt x="157" y="23"/>
                  </a:cubicBezTo>
                  <a:cubicBezTo>
                    <a:pt x="140" y="23"/>
                    <a:pt x="121" y="15"/>
                    <a:pt x="106" y="3"/>
                  </a:cubicBezTo>
                  <a:cubicBezTo>
                    <a:pt x="105" y="3"/>
                    <a:pt x="105" y="2"/>
                    <a:pt x="104" y="2"/>
                  </a:cubicBezTo>
                  <a:cubicBezTo>
                    <a:pt x="104" y="2"/>
                    <a:pt x="104" y="2"/>
                    <a:pt x="104" y="2"/>
                  </a:cubicBezTo>
                  <a:cubicBezTo>
                    <a:pt x="104" y="2"/>
                    <a:pt x="104" y="2"/>
                    <a:pt x="104" y="2"/>
                  </a:cubicBezTo>
                  <a:cubicBezTo>
                    <a:pt x="102" y="1"/>
                    <a:pt x="99" y="0"/>
                    <a:pt x="95" y="0"/>
                  </a:cubicBezTo>
                  <a:cubicBezTo>
                    <a:pt x="92" y="0"/>
                    <a:pt x="89" y="0"/>
                    <a:pt x="87" y="1"/>
                  </a:cubicBezTo>
                  <a:cubicBezTo>
                    <a:pt x="86" y="2"/>
                    <a:pt x="69" y="10"/>
                    <a:pt x="69" y="10"/>
                  </a:cubicBezTo>
                  <a:cubicBezTo>
                    <a:pt x="69" y="10"/>
                    <a:pt x="69" y="10"/>
                    <a:pt x="69" y="10"/>
                  </a:cubicBezTo>
                  <a:cubicBezTo>
                    <a:pt x="39" y="22"/>
                    <a:pt x="39" y="22"/>
                    <a:pt x="39" y="22"/>
                  </a:cubicBezTo>
                  <a:cubicBezTo>
                    <a:pt x="27" y="27"/>
                    <a:pt x="15" y="32"/>
                    <a:pt x="4" y="38"/>
                  </a:cubicBezTo>
                  <a:cubicBezTo>
                    <a:pt x="4" y="38"/>
                    <a:pt x="0" y="46"/>
                    <a:pt x="4" y="57"/>
                  </a:cubicBezTo>
                  <a:cubicBezTo>
                    <a:pt x="4" y="57"/>
                    <a:pt x="62" y="113"/>
                    <a:pt x="155" y="113"/>
                  </a:cubicBezTo>
                  <a:cubicBezTo>
                    <a:pt x="160" y="113"/>
                    <a:pt x="160" y="113"/>
                    <a:pt x="160" y="113"/>
                  </a:cubicBezTo>
                  <a:cubicBezTo>
                    <a:pt x="253" y="113"/>
                    <a:pt x="310" y="57"/>
                    <a:pt x="310" y="57"/>
                  </a:cubicBezTo>
                  <a:cubicBezTo>
                    <a:pt x="315" y="46"/>
                    <a:pt x="310" y="38"/>
                    <a:pt x="310" y="3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4" name="Freeform 46"/>
            <p:cNvSpPr>
              <a:spLocks/>
            </p:cNvSpPr>
            <p:nvPr/>
          </p:nvSpPr>
          <p:spPr bwMode="auto">
            <a:xfrm>
              <a:off x="1030288" y="977900"/>
              <a:ext cx="547688" cy="657225"/>
            </a:xfrm>
            <a:custGeom>
              <a:avLst/>
              <a:gdLst>
                <a:gd name="T0" fmla="*/ 73 w 146"/>
                <a:gd name="T1" fmla="*/ 175 h 175"/>
                <a:gd name="T2" fmla="*/ 125 w 146"/>
                <a:gd name="T3" fmla="*/ 147 h 175"/>
                <a:gd name="T4" fmla="*/ 146 w 146"/>
                <a:gd name="T5" fmla="*/ 72 h 175"/>
                <a:gd name="T6" fmla="*/ 73 w 146"/>
                <a:gd name="T7" fmla="*/ 0 h 175"/>
                <a:gd name="T8" fmla="*/ 0 w 146"/>
                <a:gd name="T9" fmla="*/ 72 h 175"/>
                <a:gd name="T10" fmla="*/ 18 w 146"/>
                <a:gd name="T11" fmla="*/ 144 h 175"/>
                <a:gd name="T12" fmla="*/ 73 w 146"/>
                <a:gd name="T13" fmla="*/ 175 h 175"/>
              </a:gdLst>
              <a:ahLst/>
              <a:cxnLst>
                <a:cxn ang="0">
                  <a:pos x="T0" y="T1"/>
                </a:cxn>
                <a:cxn ang="0">
                  <a:pos x="T2" y="T3"/>
                </a:cxn>
                <a:cxn ang="0">
                  <a:pos x="T4" y="T5"/>
                </a:cxn>
                <a:cxn ang="0">
                  <a:pos x="T6" y="T7"/>
                </a:cxn>
                <a:cxn ang="0">
                  <a:pos x="T8" y="T9"/>
                </a:cxn>
                <a:cxn ang="0">
                  <a:pos x="T10" y="T11"/>
                </a:cxn>
                <a:cxn ang="0">
                  <a:pos x="T12" y="T13"/>
                </a:cxn>
              </a:cxnLst>
              <a:rect l="0" t="0" r="r" b="b"/>
              <a:pathLst>
                <a:path w="146" h="175">
                  <a:moveTo>
                    <a:pt x="73" y="175"/>
                  </a:moveTo>
                  <a:cubicBezTo>
                    <a:pt x="90" y="175"/>
                    <a:pt x="113" y="164"/>
                    <a:pt x="125" y="147"/>
                  </a:cubicBezTo>
                  <a:cubicBezTo>
                    <a:pt x="142" y="126"/>
                    <a:pt x="146" y="95"/>
                    <a:pt x="146" y="72"/>
                  </a:cubicBezTo>
                  <a:cubicBezTo>
                    <a:pt x="146" y="32"/>
                    <a:pt x="113" y="0"/>
                    <a:pt x="73" y="0"/>
                  </a:cubicBezTo>
                  <a:cubicBezTo>
                    <a:pt x="33" y="0"/>
                    <a:pt x="0" y="32"/>
                    <a:pt x="0" y="72"/>
                  </a:cubicBezTo>
                  <a:cubicBezTo>
                    <a:pt x="0" y="94"/>
                    <a:pt x="3" y="122"/>
                    <a:pt x="18" y="144"/>
                  </a:cubicBezTo>
                  <a:cubicBezTo>
                    <a:pt x="31" y="162"/>
                    <a:pt x="55" y="175"/>
                    <a:pt x="73" y="175"/>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5" name="Freeform 47"/>
            <p:cNvSpPr>
              <a:spLocks/>
            </p:cNvSpPr>
            <p:nvPr/>
          </p:nvSpPr>
          <p:spPr bwMode="auto">
            <a:xfrm>
              <a:off x="650875" y="809625"/>
              <a:ext cx="363538" cy="438150"/>
            </a:xfrm>
            <a:custGeom>
              <a:avLst/>
              <a:gdLst>
                <a:gd name="T0" fmla="*/ 96 w 97"/>
                <a:gd name="T1" fmla="*/ 59 h 117"/>
                <a:gd name="T2" fmla="*/ 97 w 97"/>
                <a:gd name="T3" fmla="*/ 49 h 117"/>
                <a:gd name="T4" fmla="*/ 48 w 97"/>
                <a:gd name="T5" fmla="*/ 0 h 117"/>
                <a:gd name="T6" fmla="*/ 0 w 97"/>
                <a:gd name="T7" fmla="*/ 49 h 117"/>
                <a:gd name="T8" fmla="*/ 12 w 97"/>
                <a:gd name="T9" fmla="*/ 96 h 117"/>
                <a:gd name="T10" fmla="*/ 48 w 97"/>
                <a:gd name="T11" fmla="*/ 117 h 117"/>
                <a:gd name="T12" fmla="*/ 78 w 97"/>
                <a:gd name="T13" fmla="*/ 104 h 117"/>
                <a:gd name="T14" fmla="*/ 96 w 97"/>
                <a:gd name="T15" fmla="*/ 59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17">
                  <a:moveTo>
                    <a:pt x="96" y="59"/>
                  </a:moveTo>
                  <a:cubicBezTo>
                    <a:pt x="97" y="56"/>
                    <a:pt x="97" y="52"/>
                    <a:pt x="97" y="49"/>
                  </a:cubicBezTo>
                  <a:cubicBezTo>
                    <a:pt x="97" y="22"/>
                    <a:pt x="75" y="0"/>
                    <a:pt x="48" y="0"/>
                  </a:cubicBezTo>
                  <a:cubicBezTo>
                    <a:pt x="22" y="0"/>
                    <a:pt x="0" y="22"/>
                    <a:pt x="0" y="49"/>
                  </a:cubicBezTo>
                  <a:cubicBezTo>
                    <a:pt x="0" y="63"/>
                    <a:pt x="2" y="82"/>
                    <a:pt x="12" y="96"/>
                  </a:cubicBezTo>
                  <a:cubicBezTo>
                    <a:pt x="20" y="109"/>
                    <a:pt x="36" y="117"/>
                    <a:pt x="48" y="117"/>
                  </a:cubicBezTo>
                  <a:cubicBezTo>
                    <a:pt x="58" y="117"/>
                    <a:pt x="70" y="112"/>
                    <a:pt x="78" y="104"/>
                  </a:cubicBezTo>
                  <a:cubicBezTo>
                    <a:pt x="80" y="88"/>
                    <a:pt x="87" y="72"/>
                    <a:pt x="96" y="59"/>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6" name="Freeform 48"/>
            <p:cNvSpPr>
              <a:spLocks/>
            </p:cNvSpPr>
            <p:nvPr/>
          </p:nvSpPr>
          <p:spPr bwMode="auto">
            <a:xfrm>
              <a:off x="419100" y="1252538"/>
              <a:ext cx="565150" cy="292100"/>
            </a:xfrm>
            <a:custGeom>
              <a:avLst/>
              <a:gdLst>
                <a:gd name="T0" fmla="*/ 151 w 151"/>
                <a:gd name="T1" fmla="*/ 68 h 78"/>
                <a:gd name="T2" fmla="*/ 151 w 151"/>
                <a:gd name="T3" fmla="*/ 67 h 78"/>
                <a:gd name="T4" fmla="*/ 151 w 151"/>
                <a:gd name="T5" fmla="*/ 66 h 78"/>
                <a:gd name="T6" fmla="*/ 140 w 151"/>
                <a:gd name="T7" fmla="*/ 16 h 78"/>
                <a:gd name="T8" fmla="*/ 140 w 151"/>
                <a:gd name="T9" fmla="*/ 16 h 78"/>
                <a:gd name="T10" fmla="*/ 134 w 151"/>
                <a:gd name="T11" fmla="*/ 10 h 78"/>
                <a:gd name="T12" fmla="*/ 131 w 151"/>
                <a:gd name="T13" fmla="*/ 11 h 78"/>
                <a:gd name="T14" fmla="*/ 131 w 151"/>
                <a:gd name="T15" fmla="*/ 11 h 78"/>
                <a:gd name="T16" fmla="*/ 110 w 151"/>
                <a:gd name="T17" fmla="*/ 16 h 78"/>
                <a:gd name="T18" fmla="*/ 74 w 151"/>
                <a:gd name="T19" fmla="*/ 2 h 78"/>
                <a:gd name="T20" fmla="*/ 73 w 151"/>
                <a:gd name="T21" fmla="*/ 1 h 78"/>
                <a:gd name="T22" fmla="*/ 73 w 151"/>
                <a:gd name="T23" fmla="*/ 1 h 78"/>
                <a:gd name="T24" fmla="*/ 73 w 151"/>
                <a:gd name="T25" fmla="*/ 1 h 78"/>
                <a:gd name="T26" fmla="*/ 67 w 151"/>
                <a:gd name="T27" fmla="*/ 0 h 78"/>
                <a:gd name="T28" fmla="*/ 61 w 151"/>
                <a:gd name="T29" fmla="*/ 1 h 78"/>
                <a:gd name="T30" fmla="*/ 48 w 151"/>
                <a:gd name="T31" fmla="*/ 6 h 78"/>
                <a:gd name="T32" fmla="*/ 48 w 151"/>
                <a:gd name="T33" fmla="*/ 6 h 78"/>
                <a:gd name="T34" fmla="*/ 27 w 151"/>
                <a:gd name="T35" fmla="*/ 15 h 78"/>
                <a:gd name="T36" fmla="*/ 3 w 151"/>
                <a:gd name="T37" fmla="*/ 26 h 78"/>
                <a:gd name="T38" fmla="*/ 3 w 151"/>
                <a:gd name="T39" fmla="*/ 39 h 78"/>
                <a:gd name="T40" fmla="*/ 108 w 151"/>
                <a:gd name="T41" fmla="*/ 78 h 78"/>
                <a:gd name="T42" fmla="*/ 111 w 151"/>
                <a:gd name="T43" fmla="*/ 78 h 78"/>
                <a:gd name="T44" fmla="*/ 146 w 151"/>
                <a:gd name="T45" fmla="*/ 74 h 78"/>
                <a:gd name="T46" fmla="*/ 151 w 151"/>
                <a:gd name="T4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78">
                  <a:moveTo>
                    <a:pt x="151" y="68"/>
                  </a:moveTo>
                  <a:cubicBezTo>
                    <a:pt x="151" y="68"/>
                    <a:pt x="151" y="67"/>
                    <a:pt x="151" y="67"/>
                  </a:cubicBezTo>
                  <a:cubicBezTo>
                    <a:pt x="151" y="67"/>
                    <a:pt x="151" y="66"/>
                    <a:pt x="151" y="66"/>
                  </a:cubicBezTo>
                  <a:cubicBezTo>
                    <a:pt x="145" y="52"/>
                    <a:pt x="141" y="35"/>
                    <a:pt x="140" y="16"/>
                  </a:cubicBezTo>
                  <a:cubicBezTo>
                    <a:pt x="140" y="16"/>
                    <a:pt x="140" y="16"/>
                    <a:pt x="140" y="16"/>
                  </a:cubicBezTo>
                  <a:cubicBezTo>
                    <a:pt x="140" y="13"/>
                    <a:pt x="137" y="10"/>
                    <a:pt x="134" y="10"/>
                  </a:cubicBezTo>
                  <a:cubicBezTo>
                    <a:pt x="133" y="10"/>
                    <a:pt x="132" y="10"/>
                    <a:pt x="131" y="11"/>
                  </a:cubicBezTo>
                  <a:cubicBezTo>
                    <a:pt x="131" y="11"/>
                    <a:pt x="131" y="11"/>
                    <a:pt x="131" y="11"/>
                  </a:cubicBezTo>
                  <a:cubicBezTo>
                    <a:pt x="124" y="14"/>
                    <a:pt x="116" y="16"/>
                    <a:pt x="110" y="16"/>
                  </a:cubicBezTo>
                  <a:cubicBezTo>
                    <a:pt x="98" y="16"/>
                    <a:pt x="85" y="10"/>
                    <a:pt x="74" y="2"/>
                  </a:cubicBezTo>
                  <a:cubicBezTo>
                    <a:pt x="74" y="2"/>
                    <a:pt x="73" y="1"/>
                    <a:pt x="73" y="1"/>
                  </a:cubicBezTo>
                  <a:cubicBezTo>
                    <a:pt x="73" y="1"/>
                    <a:pt x="73" y="1"/>
                    <a:pt x="73" y="1"/>
                  </a:cubicBezTo>
                  <a:cubicBezTo>
                    <a:pt x="73" y="1"/>
                    <a:pt x="73" y="1"/>
                    <a:pt x="73" y="1"/>
                  </a:cubicBezTo>
                  <a:cubicBezTo>
                    <a:pt x="71" y="0"/>
                    <a:pt x="69" y="0"/>
                    <a:pt x="67" y="0"/>
                  </a:cubicBezTo>
                  <a:cubicBezTo>
                    <a:pt x="64" y="0"/>
                    <a:pt x="62" y="0"/>
                    <a:pt x="61" y="1"/>
                  </a:cubicBezTo>
                  <a:cubicBezTo>
                    <a:pt x="60" y="1"/>
                    <a:pt x="48" y="6"/>
                    <a:pt x="48" y="6"/>
                  </a:cubicBezTo>
                  <a:cubicBezTo>
                    <a:pt x="48" y="6"/>
                    <a:pt x="48" y="6"/>
                    <a:pt x="48" y="6"/>
                  </a:cubicBezTo>
                  <a:cubicBezTo>
                    <a:pt x="27" y="15"/>
                    <a:pt x="27" y="15"/>
                    <a:pt x="27" y="15"/>
                  </a:cubicBezTo>
                  <a:cubicBezTo>
                    <a:pt x="19" y="18"/>
                    <a:pt x="11" y="22"/>
                    <a:pt x="3" y="26"/>
                  </a:cubicBezTo>
                  <a:cubicBezTo>
                    <a:pt x="3" y="26"/>
                    <a:pt x="0" y="32"/>
                    <a:pt x="3" y="39"/>
                  </a:cubicBezTo>
                  <a:cubicBezTo>
                    <a:pt x="3" y="39"/>
                    <a:pt x="43" y="78"/>
                    <a:pt x="108" y="78"/>
                  </a:cubicBezTo>
                  <a:cubicBezTo>
                    <a:pt x="111" y="78"/>
                    <a:pt x="111" y="78"/>
                    <a:pt x="111" y="78"/>
                  </a:cubicBezTo>
                  <a:cubicBezTo>
                    <a:pt x="124" y="78"/>
                    <a:pt x="135" y="77"/>
                    <a:pt x="146" y="74"/>
                  </a:cubicBezTo>
                  <a:cubicBezTo>
                    <a:pt x="149" y="74"/>
                    <a:pt x="151" y="72"/>
                    <a:pt x="151" y="6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sp>
        <p:nvSpPr>
          <p:cNvPr id="77" name="Freeform 79"/>
          <p:cNvSpPr>
            <a:spLocks noChangeAspect="1" noEditPoints="1"/>
          </p:cNvSpPr>
          <p:nvPr/>
        </p:nvSpPr>
        <p:spPr bwMode="auto">
          <a:xfrm>
            <a:off x="6505525" y="3088370"/>
            <a:ext cx="440203" cy="501588"/>
          </a:xfrm>
          <a:custGeom>
            <a:avLst/>
            <a:gdLst>
              <a:gd name="T0" fmla="*/ 194 w 337"/>
              <a:gd name="T1" fmla="*/ 0 h 384"/>
              <a:gd name="T2" fmla="*/ 51 w 337"/>
              <a:gd name="T3" fmla="*/ 41 h 384"/>
              <a:gd name="T4" fmla="*/ 51 w 337"/>
              <a:gd name="T5" fmla="*/ 46 h 384"/>
              <a:gd name="T6" fmla="*/ 49 w 337"/>
              <a:gd name="T7" fmla="*/ 48 h 384"/>
              <a:gd name="T8" fmla="*/ 13 w 337"/>
              <a:gd name="T9" fmla="*/ 124 h 384"/>
              <a:gd name="T10" fmla="*/ 32 w 337"/>
              <a:gd name="T11" fmla="*/ 126 h 384"/>
              <a:gd name="T12" fmla="*/ 31 w 337"/>
              <a:gd name="T13" fmla="*/ 87 h 384"/>
              <a:gd name="T14" fmla="*/ 49 w 337"/>
              <a:gd name="T15" fmla="*/ 74 h 384"/>
              <a:gd name="T16" fmla="*/ 51 w 337"/>
              <a:gd name="T17" fmla="*/ 76 h 384"/>
              <a:gd name="T18" fmla="*/ 51 w 337"/>
              <a:gd name="T19" fmla="*/ 148 h 384"/>
              <a:gd name="T20" fmla="*/ 49 w 337"/>
              <a:gd name="T21" fmla="*/ 150 h 384"/>
              <a:gd name="T22" fmla="*/ 13 w 337"/>
              <a:gd name="T23" fmla="*/ 226 h 384"/>
              <a:gd name="T24" fmla="*/ 32 w 337"/>
              <a:gd name="T25" fmla="*/ 228 h 384"/>
              <a:gd name="T26" fmla="*/ 31 w 337"/>
              <a:gd name="T27" fmla="*/ 189 h 384"/>
              <a:gd name="T28" fmla="*/ 49 w 337"/>
              <a:gd name="T29" fmla="*/ 176 h 384"/>
              <a:gd name="T30" fmla="*/ 51 w 337"/>
              <a:gd name="T31" fmla="*/ 178 h 384"/>
              <a:gd name="T32" fmla="*/ 51 w 337"/>
              <a:gd name="T33" fmla="*/ 249 h 384"/>
              <a:gd name="T34" fmla="*/ 49 w 337"/>
              <a:gd name="T35" fmla="*/ 251 h 384"/>
              <a:gd name="T36" fmla="*/ 6 w 337"/>
              <a:gd name="T37" fmla="*/ 281 h 384"/>
              <a:gd name="T38" fmla="*/ 24 w 337"/>
              <a:gd name="T39" fmla="*/ 332 h 384"/>
              <a:gd name="T40" fmla="*/ 34 w 337"/>
              <a:gd name="T41" fmla="*/ 311 h 384"/>
              <a:gd name="T42" fmla="*/ 49 w 337"/>
              <a:gd name="T43" fmla="*/ 278 h 384"/>
              <a:gd name="T44" fmla="*/ 49 w 337"/>
              <a:gd name="T45" fmla="*/ 278 h 384"/>
              <a:gd name="T46" fmla="*/ 51 w 337"/>
              <a:gd name="T47" fmla="*/ 280 h 384"/>
              <a:gd name="T48" fmla="*/ 51 w 337"/>
              <a:gd name="T49" fmla="*/ 343 h 384"/>
              <a:gd name="T50" fmla="*/ 194 w 337"/>
              <a:gd name="T51" fmla="*/ 384 h 384"/>
              <a:gd name="T52" fmla="*/ 337 w 337"/>
              <a:gd name="T53" fmla="*/ 343 h 384"/>
              <a:gd name="T54" fmla="*/ 337 w 337"/>
              <a:gd name="T55" fmla="*/ 60 h 384"/>
              <a:gd name="T56" fmla="*/ 324 w 337"/>
              <a:gd name="T57" fmla="*/ 22 h 384"/>
              <a:gd name="T58" fmla="*/ 124 w 337"/>
              <a:gd name="T59" fmla="*/ 88 h 384"/>
              <a:gd name="T60" fmla="*/ 259 w 337"/>
              <a:gd name="T61" fmla="*/ 78 h 384"/>
              <a:gd name="T62" fmla="*/ 268 w 337"/>
              <a:gd name="T63" fmla="*/ 135 h 384"/>
              <a:gd name="T64" fmla="*/ 133 w 337"/>
              <a:gd name="T65" fmla="*/ 144 h 384"/>
              <a:gd name="T66" fmla="*/ 159 w 337"/>
              <a:gd name="T67" fmla="*/ 295 h 384"/>
              <a:gd name="T68" fmla="*/ 135 w 337"/>
              <a:gd name="T69" fmla="*/ 295 h 384"/>
              <a:gd name="T70" fmla="*/ 147 w 337"/>
              <a:gd name="T71" fmla="*/ 277 h 384"/>
              <a:gd name="T72" fmla="*/ 159 w 337"/>
              <a:gd name="T73" fmla="*/ 295 h 384"/>
              <a:gd name="T74" fmla="*/ 184 w 337"/>
              <a:gd name="T75" fmla="*/ 305 h 384"/>
              <a:gd name="T76" fmla="*/ 172 w 337"/>
              <a:gd name="T77" fmla="*/ 189 h 384"/>
              <a:gd name="T78" fmla="*/ 196 w 337"/>
              <a:gd name="T79" fmla="*/ 189 h 384"/>
              <a:gd name="T80" fmla="*/ 233 w 337"/>
              <a:gd name="T81" fmla="*/ 295 h 384"/>
              <a:gd name="T82" fmla="*/ 209 w 337"/>
              <a:gd name="T83" fmla="*/ 295 h 384"/>
              <a:gd name="T84" fmla="*/ 221 w 337"/>
              <a:gd name="T85" fmla="*/ 256 h 384"/>
              <a:gd name="T86" fmla="*/ 233 w 337"/>
              <a:gd name="T87" fmla="*/ 295 h 384"/>
              <a:gd name="T88" fmla="*/ 257 w 337"/>
              <a:gd name="T89" fmla="*/ 305 h 384"/>
              <a:gd name="T90" fmla="*/ 246 w 337"/>
              <a:gd name="T91" fmla="*/ 230 h 384"/>
              <a:gd name="T92" fmla="*/ 270 w 337"/>
              <a:gd name="T93" fmla="*/ 2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384">
                <a:moveTo>
                  <a:pt x="324" y="22"/>
                </a:moveTo>
                <a:cubicBezTo>
                  <a:pt x="319" y="19"/>
                  <a:pt x="286" y="0"/>
                  <a:pt x="194" y="0"/>
                </a:cubicBezTo>
                <a:cubicBezTo>
                  <a:pt x="102" y="0"/>
                  <a:pt x="68" y="19"/>
                  <a:pt x="64" y="22"/>
                </a:cubicBezTo>
                <a:cubicBezTo>
                  <a:pt x="60" y="24"/>
                  <a:pt x="51" y="30"/>
                  <a:pt x="51" y="41"/>
                </a:cubicBezTo>
                <a:cubicBezTo>
                  <a:pt x="51" y="46"/>
                  <a:pt x="51" y="46"/>
                  <a:pt x="51" y="46"/>
                </a:cubicBezTo>
                <a:cubicBezTo>
                  <a:pt x="51" y="46"/>
                  <a:pt x="51" y="46"/>
                  <a:pt x="51" y="46"/>
                </a:cubicBezTo>
                <a:cubicBezTo>
                  <a:pt x="51" y="47"/>
                  <a:pt x="50" y="48"/>
                  <a:pt x="49" y="48"/>
                </a:cubicBezTo>
                <a:cubicBezTo>
                  <a:pt x="49" y="48"/>
                  <a:pt x="49" y="48"/>
                  <a:pt x="49" y="48"/>
                </a:cubicBezTo>
                <a:cubicBezTo>
                  <a:pt x="30" y="48"/>
                  <a:pt x="13" y="60"/>
                  <a:pt x="6" y="78"/>
                </a:cubicBezTo>
                <a:cubicBezTo>
                  <a:pt x="0" y="93"/>
                  <a:pt x="3" y="111"/>
                  <a:pt x="13" y="124"/>
                </a:cubicBezTo>
                <a:cubicBezTo>
                  <a:pt x="16" y="127"/>
                  <a:pt x="20" y="129"/>
                  <a:pt x="24" y="129"/>
                </a:cubicBezTo>
                <a:cubicBezTo>
                  <a:pt x="27" y="129"/>
                  <a:pt x="30" y="128"/>
                  <a:pt x="32" y="126"/>
                </a:cubicBezTo>
                <a:cubicBezTo>
                  <a:pt x="38" y="121"/>
                  <a:pt x="39" y="113"/>
                  <a:pt x="34" y="107"/>
                </a:cubicBezTo>
                <a:cubicBezTo>
                  <a:pt x="29" y="102"/>
                  <a:pt x="28" y="94"/>
                  <a:pt x="31" y="87"/>
                </a:cubicBezTo>
                <a:cubicBezTo>
                  <a:pt x="34" y="80"/>
                  <a:pt x="41" y="75"/>
                  <a:pt x="48" y="74"/>
                </a:cubicBezTo>
                <a:cubicBezTo>
                  <a:pt x="48" y="74"/>
                  <a:pt x="49" y="74"/>
                  <a:pt x="49" y="74"/>
                </a:cubicBezTo>
                <a:cubicBezTo>
                  <a:pt x="50" y="74"/>
                  <a:pt x="51" y="75"/>
                  <a:pt x="51" y="76"/>
                </a:cubicBezTo>
                <a:cubicBezTo>
                  <a:pt x="51" y="76"/>
                  <a:pt x="51" y="76"/>
                  <a:pt x="51" y="76"/>
                </a:cubicBezTo>
                <a:cubicBezTo>
                  <a:pt x="51" y="148"/>
                  <a:pt x="51" y="148"/>
                  <a:pt x="51" y="148"/>
                </a:cubicBezTo>
                <a:cubicBezTo>
                  <a:pt x="51" y="148"/>
                  <a:pt x="51" y="148"/>
                  <a:pt x="51" y="148"/>
                </a:cubicBezTo>
                <a:cubicBezTo>
                  <a:pt x="51" y="149"/>
                  <a:pt x="50" y="150"/>
                  <a:pt x="49" y="150"/>
                </a:cubicBezTo>
                <a:cubicBezTo>
                  <a:pt x="49" y="150"/>
                  <a:pt x="49" y="150"/>
                  <a:pt x="49" y="150"/>
                </a:cubicBezTo>
                <a:cubicBezTo>
                  <a:pt x="30" y="150"/>
                  <a:pt x="13" y="161"/>
                  <a:pt x="6" y="179"/>
                </a:cubicBezTo>
                <a:cubicBezTo>
                  <a:pt x="0" y="195"/>
                  <a:pt x="3" y="213"/>
                  <a:pt x="13" y="226"/>
                </a:cubicBezTo>
                <a:cubicBezTo>
                  <a:pt x="16" y="229"/>
                  <a:pt x="20" y="231"/>
                  <a:pt x="24" y="231"/>
                </a:cubicBezTo>
                <a:cubicBezTo>
                  <a:pt x="27" y="231"/>
                  <a:pt x="30" y="230"/>
                  <a:pt x="32" y="228"/>
                </a:cubicBezTo>
                <a:cubicBezTo>
                  <a:pt x="38" y="223"/>
                  <a:pt x="39" y="215"/>
                  <a:pt x="34" y="209"/>
                </a:cubicBezTo>
                <a:cubicBezTo>
                  <a:pt x="29" y="203"/>
                  <a:pt x="28" y="196"/>
                  <a:pt x="31" y="189"/>
                </a:cubicBezTo>
                <a:cubicBezTo>
                  <a:pt x="34" y="181"/>
                  <a:pt x="41" y="177"/>
                  <a:pt x="48" y="176"/>
                </a:cubicBezTo>
                <a:cubicBezTo>
                  <a:pt x="49" y="176"/>
                  <a:pt x="49" y="176"/>
                  <a:pt x="49" y="176"/>
                </a:cubicBezTo>
                <a:cubicBezTo>
                  <a:pt x="50" y="176"/>
                  <a:pt x="51" y="177"/>
                  <a:pt x="51" y="178"/>
                </a:cubicBezTo>
                <a:cubicBezTo>
                  <a:pt x="51" y="178"/>
                  <a:pt x="51" y="178"/>
                  <a:pt x="51" y="178"/>
                </a:cubicBezTo>
                <a:cubicBezTo>
                  <a:pt x="51" y="178"/>
                  <a:pt x="51" y="178"/>
                  <a:pt x="51" y="178"/>
                </a:cubicBezTo>
                <a:cubicBezTo>
                  <a:pt x="51" y="249"/>
                  <a:pt x="51" y="249"/>
                  <a:pt x="51" y="249"/>
                </a:cubicBezTo>
                <a:cubicBezTo>
                  <a:pt x="51" y="249"/>
                  <a:pt x="51" y="250"/>
                  <a:pt x="51" y="250"/>
                </a:cubicBezTo>
                <a:cubicBezTo>
                  <a:pt x="51" y="251"/>
                  <a:pt x="50" y="251"/>
                  <a:pt x="49" y="251"/>
                </a:cubicBezTo>
                <a:cubicBezTo>
                  <a:pt x="49" y="251"/>
                  <a:pt x="49" y="251"/>
                  <a:pt x="49" y="251"/>
                </a:cubicBezTo>
                <a:cubicBezTo>
                  <a:pt x="30" y="252"/>
                  <a:pt x="13" y="263"/>
                  <a:pt x="6" y="281"/>
                </a:cubicBezTo>
                <a:cubicBezTo>
                  <a:pt x="0" y="297"/>
                  <a:pt x="3" y="315"/>
                  <a:pt x="13" y="327"/>
                </a:cubicBezTo>
                <a:cubicBezTo>
                  <a:pt x="16" y="331"/>
                  <a:pt x="20" y="332"/>
                  <a:pt x="24" y="332"/>
                </a:cubicBezTo>
                <a:cubicBezTo>
                  <a:pt x="27" y="332"/>
                  <a:pt x="30" y="331"/>
                  <a:pt x="32" y="329"/>
                </a:cubicBezTo>
                <a:cubicBezTo>
                  <a:pt x="38" y="325"/>
                  <a:pt x="39" y="316"/>
                  <a:pt x="34" y="311"/>
                </a:cubicBezTo>
                <a:cubicBezTo>
                  <a:pt x="29" y="305"/>
                  <a:pt x="28" y="297"/>
                  <a:pt x="31" y="291"/>
                </a:cubicBezTo>
                <a:cubicBezTo>
                  <a:pt x="34" y="283"/>
                  <a:pt x="41" y="278"/>
                  <a:pt x="49" y="278"/>
                </a:cubicBezTo>
                <a:cubicBezTo>
                  <a:pt x="49" y="278"/>
                  <a:pt x="49" y="278"/>
                  <a:pt x="49" y="278"/>
                </a:cubicBezTo>
                <a:cubicBezTo>
                  <a:pt x="49" y="278"/>
                  <a:pt x="49" y="278"/>
                  <a:pt x="49" y="278"/>
                </a:cubicBezTo>
                <a:cubicBezTo>
                  <a:pt x="50" y="278"/>
                  <a:pt x="51" y="279"/>
                  <a:pt x="51" y="280"/>
                </a:cubicBezTo>
                <a:cubicBezTo>
                  <a:pt x="51" y="280"/>
                  <a:pt x="51" y="280"/>
                  <a:pt x="51" y="280"/>
                </a:cubicBezTo>
                <a:cubicBezTo>
                  <a:pt x="51" y="280"/>
                  <a:pt x="51" y="280"/>
                  <a:pt x="51" y="280"/>
                </a:cubicBezTo>
                <a:cubicBezTo>
                  <a:pt x="51" y="343"/>
                  <a:pt x="51" y="343"/>
                  <a:pt x="51" y="343"/>
                </a:cubicBezTo>
                <a:cubicBezTo>
                  <a:pt x="51" y="354"/>
                  <a:pt x="60" y="360"/>
                  <a:pt x="64" y="362"/>
                </a:cubicBezTo>
                <a:cubicBezTo>
                  <a:pt x="68" y="365"/>
                  <a:pt x="102" y="384"/>
                  <a:pt x="194" y="384"/>
                </a:cubicBezTo>
                <a:cubicBezTo>
                  <a:pt x="286" y="384"/>
                  <a:pt x="319" y="365"/>
                  <a:pt x="324" y="362"/>
                </a:cubicBezTo>
                <a:cubicBezTo>
                  <a:pt x="328" y="360"/>
                  <a:pt x="337" y="354"/>
                  <a:pt x="337" y="343"/>
                </a:cubicBezTo>
                <a:cubicBezTo>
                  <a:pt x="337" y="280"/>
                  <a:pt x="337" y="280"/>
                  <a:pt x="337" y="280"/>
                </a:cubicBezTo>
                <a:cubicBezTo>
                  <a:pt x="337" y="60"/>
                  <a:pt x="337" y="60"/>
                  <a:pt x="337" y="60"/>
                </a:cubicBezTo>
                <a:cubicBezTo>
                  <a:pt x="337" y="41"/>
                  <a:pt x="337" y="41"/>
                  <a:pt x="337" y="41"/>
                </a:cubicBezTo>
                <a:cubicBezTo>
                  <a:pt x="337" y="30"/>
                  <a:pt x="328" y="24"/>
                  <a:pt x="324" y="22"/>
                </a:cubicBezTo>
                <a:close/>
                <a:moveTo>
                  <a:pt x="124" y="135"/>
                </a:moveTo>
                <a:cubicBezTo>
                  <a:pt x="124" y="88"/>
                  <a:pt x="124" y="88"/>
                  <a:pt x="124" y="88"/>
                </a:cubicBezTo>
                <a:cubicBezTo>
                  <a:pt x="124" y="83"/>
                  <a:pt x="128" y="78"/>
                  <a:pt x="133" y="78"/>
                </a:cubicBezTo>
                <a:cubicBezTo>
                  <a:pt x="259" y="78"/>
                  <a:pt x="259" y="78"/>
                  <a:pt x="259" y="78"/>
                </a:cubicBezTo>
                <a:cubicBezTo>
                  <a:pt x="264" y="78"/>
                  <a:pt x="268" y="83"/>
                  <a:pt x="268" y="88"/>
                </a:cubicBezTo>
                <a:cubicBezTo>
                  <a:pt x="268" y="135"/>
                  <a:pt x="268" y="135"/>
                  <a:pt x="268" y="135"/>
                </a:cubicBezTo>
                <a:cubicBezTo>
                  <a:pt x="268" y="140"/>
                  <a:pt x="264" y="144"/>
                  <a:pt x="259" y="144"/>
                </a:cubicBezTo>
                <a:cubicBezTo>
                  <a:pt x="133" y="144"/>
                  <a:pt x="133" y="144"/>
                  <a:pt x="133" y="144"/>
                </a:cubicBezTo>
                <a:cubicBezTo>
                  <a:pt x="128" y="144"/>
                  <a:pt x="124" y="140"/>
                  <a:pt x="124" y="135"/>
                </a:cubicBezTo>
                <a:close/>
                <a:moveTo>
                  <a:pt x="159" y="295"/>
                </a:moveTo>
                <a:cubicBezTo>
                  <a:pt x="159" y="302"/>
                  <a:pt x="155" y="305"/>
                  <a:pt x="147" y="305"/>
                </a:cubicBezTo>
                <a:cubicBezTo>
                  <a:pt x="139" y="305"/>
                  <a:pt x="135" y="302"/>
                  <a:pt x="135" y="295"/>
                </a:cubicBezTo>
                <a:cubicBezTo>
                  <a:pt x="135" y="287"/>
                  <a:pt x="135" y="287"/>
                  <a:pt x="135" y="287"/>
                </a:cubicBezTo>
                <a:cubicBezTo>
                  <a:pt x="135" y="279"/>
                  <a:pt x="139" y="277"/>
                  <a:pt x="147" y="277"/>
                </a:cubicBezTo>
                <a:cubicBezTo>
                  <a:pt x="155" y="277"/>
                  <a:pt x="159" y="279"/>
                  <a:pt x="159" y="287"/>
                </a:cubicBezTo>
                <a:lnTo>
                  <a:pt x="159" y="295"/>
                </a:lnTo>
                <a:close/>
                <a:moveTo>
                  <a:pt x="196" y="295"/>
                </a:moveTo>
                <a:cubicBezTo>
                  <a:pt x="196" y="302"/>
                  <a:pt x="192" y="305"/>
                  <a:pt x="184" y="305"/>
                </a:cubicBezTo>
                <a:cubicBezTo>
                  <a:pt x="176" y="305"/>
                  <a:pt x="172" y="302"/>
                  <a:pt x="172" y="295"/>
                </a:cubicBezTo>
                <a:cubicBezTo>
                  <a:pt x="172" y="189"/>
                  <a:pt x="172" y="189"/>
                  <a:pt x="172" y="189"/>
                </a:cubicBezTo>
                <a:cubicBezTo>
                  <a:pt x="172" y="181"/>
                  <a:pt x="176" y="179"/>
                  <a:pt x="184" y="179"/>
                </a:cubicBezTo>
                <a:cubicBezTo>
                  <a:pt x="192" y="179"/>
                  <a:pt x="196" y="181"/>
                  <a:pt x="196" y="189"/>
                </a:cubicBezTo>
                <a:lnTo>
                  <a:pt x="196" y="295"/>
                </a:lnTo>
                <a:close/>
                <a:moveTo>
                  <a:pt x="233" y="295"/>
                </a:moveTo>
                <a:cubicBezTo>
                  <a:pt x="233" y="302"/>
                  <a:pt x="229" y="305"/>
                  <a:pt x="221" y="305"/>
                </a:cubicBezTo>
                <a:cubicBezTo>
                  <a:pt x="212" y="305"/>
                  <a:pt x="209" y="302"/>
                  <a:pt x="209" y="295"/>
                </a:cubicBezTo>
                <a:cubicBezTo>
                  <a:pt x="209" y="267"/>
                  <a:pt x="209" y="267"/>
                  <a:pt x="209" y="267"/>
                </a:cubicBezTo>
                <a:cubicBezTo>
                  <a:pt x="209" y="259"/>
                  <a:pt x="213" y="256"/>
                  <a:pt x="221" y="256"/>
                </a:cubicBezTo>
                <a:cubicBezTo>
                  <a:pt x="229" y="256"/>
                  <a:pt x="233" y="259"/>
                  <a:pt x="233" y="267"/>
                </a:cubicBezTo>
                <a:lnTo>
                  <a:pt x="233" y="295"/>
                </a:lnTo>
                <a:close/>
                <a:moveTo>
                  <a:pt x="270" y="295"/>
                </a:moveTo>
                <a:cubicBezTo>
                  <a:pt x="270" y="302"/>
                  <a:pt x="265" y="305"/>
                  <a:pt x="257" y="305"/>
                </a:cubicBezTo>
                <a:cubicBezTo>
                  <a:pt x="249" y="305"/>
                  <a:pt x="246" y="302"/>
                  <a:pt x="246" y="295"/>
                </a:cubicBezTo>
                <a:cubicBezTo>
                  <a:pt x="246" y="230"/>
                  <a:pt x="246" y="230"/>
                  <a:pt x="246" y="230"/>
                </a:cubicBezTo>
                <a:cubicBezTo>
                  <a:pt x="246" y="222"/>
                  <a:pt x="249" y="220"/>
                  <a:pt x="258" y="220"/>
                </a:cubicBezTo>
                <a:cubicBezTo>
                  <a:pt x="266" y="220"/>
                  <a:pt x="270" y="222"/>
                  <a:pt x="270" y="230"/>
                </a:cubicBezTo>
                <a:lnTo>
                  <a:pt x="270" y="29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8" name="Freeform 81"/>
          <p:cNvSpPr>
            <a:spLocks noChangeAspect="1" noEditPoints="1"/>
          </p:cNvSpPr>
          <p:nvPr/>
        </p:nvSpPr>
        <p:spPr bwMode="auto">
          <a:xfrm>
            <a:off x="7926034" y="3099281"/>
            <a:ext cx="483498" cy="479766"/>
          </a:xfrm>
          <a:custGeom>
            <a:avLst/>
            <a:gdLst>
              <a:gd name="T0" fmla="*/ 192 w 384"/>
              <a:gd name="T1" fmla="*/ 0 h 381"/>
              <a:gd name="T2" fmla="*/ 0 w 384"/>
              <a:gd name="T3" fmla="*/ 55 h 381"/>
              <a:gd name="T4" fmla="*/ 0 w 384"/>
              <a:gd name="T5" fmla="*/ 301 h 381"/>
              <a:gd name="T6" fmla="*/ 17 w 384"/>
              <a:gd name="T7" fmla="*/ 352 h 381"/>
              <a:gd name="T8" fmla="*/ 367 w 384"/>
              <a:gd name="T9" fmla="*/ 352 h 381"/>
              <a:gd name="T10" fmla="*/ 384 w 384"/>
              <a:gd name="T11" fmla="*/ 301 h 381"/>
              <a:gd name="T12" fmla="*/ 384 w 384"/>
              <a:gd name="T13" fmla="*/ 55 h 381"/>
              <a:gd name="T14" fmla="*/ 314 w 384"/>
              <a:gd name="T15" fmla="*/ 56 h 381"/>
              <a:gd name="T16" fmla="*/ 314 w 384"/>
              <a:gd name="T17" fmla="*/ 100 h 381"/>
              <a:gd name="T18" fmla="*/ 314 w 384"/>
              <a:gd name="T19" fmla="*/ 56 h 381"/>
              <a:gd name="T20" fmla="*/ 292 w 384"/>
              <a:gd name="T21" fmla="*/ 247 h 381"/>
              <a:gd name="T22" fmla="*/ 248 w 384"/>
              <a:gd name="T23" fmla="*/ 247 h 381"/>
              <a:gd name="T24" fmla="*/ 214 w 384"/>
              <a:gd name="T25" fmla="*/ 76 h 381"/>
              <a:gd name="T26" fmla="*/ 214 w 384"/>
              <a:gd name="T27" fmla="*/ 120 h 381"/>
              <a:gd name="T28" fmla="*/ 214 w 384"/>
              <a:gd name="T29" fmla="*/ 76 h 381"/>
              <a:gd name="T30" fmla="*/ 186 w 384"/>
              <a:gd name="T31" fmla="*/ 152 h 381"/>
              <a:gd name="T32" fmla="*/ 143 w 384"/>
              <a:gd name="T33" fmla="*/ 162 h 381"/>
              <a:gd name="T34" fmla="*/ 121 w 384"/>
              <a:gd name="T35" fmla="*/ 189 h 381"/>
              <a:gd name="T36" fmla="*/ 121 w 384"/>
              <a:gd name="T37" fmla="*/ 233 h 381"/>
              <a:gd name="T38" fmla="*/ 121 w 384"/>
              <a:gd name="T39" fmla="*/ 189 h 381"/>
              <a:gd name="T40" fmla="*/ 62 w 384"/>
              <a:gd name="T41" fmla="*/ 316 h 381"/>
              <a:gd name="T42" fmla="*/ 61 w 384"/>
              <a:gd name="T43" fmla="*/ 316 h 381"/>
              <a:gd name="T44" fmla="*/ 51 w 384"/>
              <a:gd name="T45" fmla="*/ 303 h 381"/>
              <a:gd name="T46" fmla="*/ 51 w 384"/>
              <a:gd name="T47" fmla="*/ 303 h 381"/>
              <a:gd name="T48" fmla="*/ 51 w 384"/>
              <a:gd name="T49" fmla="*/ 67 h 381"/>
              <a:gd name="T50" fmla="*/ 51 w 384"/>
              <a:gd name="T51" fmla="*/ 66 h 381"/>
              <a:gd name="T52" fmla="*/ 75 w 384"/>
              <a:gd name="T53" fmla="*/ 66 h 381"/>
              <a:gd name="T54" fmla="*/ 75 w 384"/>
              <a:gd name="T55" fmla="*/ 67 h 381"/>
              <a:gd name="T56" fmla="*/ 75 w 384"/>
              <a:gd name="T57" fmla="*/ 286 h 381"/>
              <a:gd name="T58" fmla="*/ 81 w 384"/>
              <a:gd name="T59" fmla="*/ 292 h 381"/>
              <a:gd name="T60" fmla="*/ 338 w 384"/>
              <a:gd name="T61" fmla="*/ 292 h 381"/>
              <a:gd name="T62" fmla="*/ 338 w 384"/>
              <a:gd name="T63" fmla="*/ 31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4" h="381">
                <a:moveTo>
                  <a:pt x="367" y="29"/>
                </a:moveTo>
                <a:cubicBezTo>
                  <a:pt x="361" y="25"/>
                  <a:pt x="316" y="0"/>
                  <a:pt x="192" y="0"/>
                </a:cubicBezTo>
                <a:cubicBezTo>
                  <a:pt x="68" y="0"/>
                  <a:pt x="23" y="25"/>
                  <a:pt x="17" y="29"/>
                </a:cubicBezTo>
                <a:cubicBezTo>
                  <a:pt x="12" y="32"/>
                  <a:pt x="0" y="40"/>
                  <a:pt x="0" y="55"/>
                </a:cubicBezTo>
                <a:cubicBezTo>
                  <a:pt x="0" y="140"/>
                  <a:pt x="0" y="140"/>
                  <a:pt x="0" y="140"/>
                </a:cubicBezTo>
                <a:cubicBezTo>
                  <a:pt x="0" y="301"/>
                  <a:pt x="0" y="301"/>
                  <a:pt x="0" y="301"/>
                </a:cubicBezTo>
                <a:cubicBezTo>
                  <a:pt x="0" y="326"/>
                  <a:pt x="0" y="326"/>
                  <a:pt x="0" y="326"/>
                </a:cubicBezTo>
                <a:cubicBezTo>
                  <a:pt x="0" y="341"/>
                  <a:pt x="12" y="349"/>
                  <a:pt x="17" y="352"/>
                </a:cubicBezTo>
                <a:cubicBezTo>
                  <a:pt x="23" y="355"/>
                  <a:pt x="68" y="381"/>
                  <a:pt x="192" y="381"/>
                </a:cubicBezTo>
                <a:cubicBezTo>
                  <a:pt x="316" y="381"/>
                  <a:pt x="361" y="355"/>
                  <a:pt x="367" y="352"/>
                </a:cubicBezTo>
                <a:cubicBezTo>
                  <a:pt x="372" y="349"/>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14" y="56"/>
                </a:moveTo>
                <a:cubicBezTo>
                  <a:pt x="326" y="56"/>
                  <a:pt x="336" y="66"/>
                  <a:pt x="336" y="78"/>
                </a:cubicBezTo>
                <a:cubicBezTo>
                  <a:pt x="336" y="90"/>
                  <a:pt x="326" y="100"/>
                  <a:pt x="314" y="100"/>
                </a:cubicBezTo>
                <a:cubicBezTo>
                  <a:pt x="302" y="100"/>
                  <a:pt x="292" y="90"/>
                  <a:pt x="292" y="78"/>
                </a:cubicBezTo>
                <a:cubicBezTo>
                  <a:pt x="292" y="66"/>
                  <a:pt x="302" y="56"/>
                  <a:pt x="314" y="56"/>
                </a:cubicBezTo>
                <a:close/>
                <a:moveTo>
                  <a:pt x="270" y="225"/>
                </a:moveTo>
                <a:cubicBezTo>
                  <a:pt x="282" y="225"/>
                  <a:pt x="292" y="235"/>
                  <a:pt x="292" y="247"/>
                </a:cubicBezTo>
                <a:cubicBezTo>
                  <a:pt x="292" y="259"/>
                  <a:pt x="282" y="269"/>
                  <a:pt x="270" y="269"/>
                </a:cubicBezTo>
                <a:cubicBezTo>
                  <a:pt x="258" y="269"/>
                  <a:pt x="248" y="259"/>
                  <a:pt x="248" y="247"/>
                </a:cubicBezTo>
                <a:cubicBezTo>
                  <a:pt x="248" y="235"/>
                  <a:pt x="258" y="225"/>
                  <a:pt x="270" y="225"/>
                </a:cubicBezTo>
                <a:close/>
                <a:moveTo>
                  <a:pt x="214" y="76"/>
                </a:moveTo>
                <a:cubicBezTo>
                  <a:pt x="226" y="76"/>
                  <a:pt x="236" y="86"/>
                  <a:pt x="236" y="98"/>
                </a:cubicBezTo>
                <a:cubicBezTo>
                  <a:pt x="236" y="110"/>
                  <a:pt x="226" y="120"/>
                  <a:pt x="214" y="120"/>
                </a:cubicBezTo>
                <a:cubicBezTo>
                  <a:pt x="202" y="120"/>
                  <a:pt x="192" y="110"/>
                  <a:pt x="192" y="98"/>
                </a:cubicBezTo>
                <a:cubicBezTo>
                  <a:pt x="192" y="86"/>
                  <a:pt x="202" y="76"/>
                  <a:pt x="214" y="76"/>
                </a:cubicBezTo>
                <a:close/>
                <a:moveTo>
                  <a:pt x="159" y="136"/>
                </a:moveTo>
                <a:cubicBezTo>
                  <a:pt x="171" y="133"/>
                  <a:pt x="183" y="141"/>
                  <a:pt x="186" y="152"/>
                </a:cubicBezTo>
                <a:cubicBezTo>
                  <a:pt x="189" y="164"/>
                  <a:pt x="181" y="176"/>
                  <a:pt x="170" y="179"/>
                </a:cubicBezTo>
                <a:cubicBezTo>
                  <a:pt x="158" y="182"/>
                  <a:pt x="146" y="174"/>
                  <a:pt x="143" y="162"/>
                </a:cubicBezTo>
                <a:cubicBezTo>
                  <a:pt x="140" y="151"/>
                  <a:pt x="148" y="139"/>
                  <a:pt x="159" y="136"/>
                </a:cubicBezTo>
                <a:close/>
                <a:moveTo>
                  <a:pt x="121" y="189"/>
                </a:moveTo>
                <a:cubicBezTo>
                  <a:pt x="133" y="189"/>
                  <a:pt x="143" y="199"/>
                  <a:pt x="143" y="211"/>
                </a:cubicBezTo>
                <a:cubicBezTo>
                  <a:pt x="143" y="223"/>
                  <a:pt x="133" y="233"/>
                  <a:pt x="121" y="233"/>
                </a:cubicBezTo>
                <a:cubicBezTo>
                  <a:pt x="109" y="233"/>
                  <a:pt x="99" y="223"/>
                  <a:pt x="99" y="211"/>
                </a:cubicBezTo>
                <a:cubicBezTo>
                  <a:pt x="99" y="199"/>
                  <a:pt x="109" y="189"/>
                  <a:pt x="121" y="189"/>
                </a:cubicBezTo>
                <a:close/>
                <a:moveTo>
                  <a:pt x="338" y="316"/>
                </a:moveTo>
                <a:cubicBezTo>
                  <a:pt x="62" y="316"/>
                  <a:pt x="62" y="316"/>
                  <a:pt x="62" y="316"/>
                </a:cubicBezTo>
                <a:cubicBezTo>
                  <a:pt x="62" y="316"/>
                  <a:pt x="61" y="316"/>
                  <a:pt x="61" y="316"/>
                </a:cubicBezTo>
                <a:cubicBezTo>
                  <a:pt x="61" y="316"/>
                  <a:pt x="61" y="316"/>
                  <a:pt x="61" y="316"/>
                </a:cubicBezTo>
                <a:cubicBezTo>
                  <a:pt x="53" y="316"/>
                  <a:pt x="51" y="312"/>
                  <a:pt x="51" y="304"/>
                </a:cubicBezTo>
                <a:cubicBezTo>
                  <a:pt x="51" y="303"/>
                  <a:pt x="51" y="303"/>
                  <a:pt x="51" y="303"/>
                </a:cubicBezTo>
                <a:cubicBezTo>
                  <a:pt x="51" y="303"/>
                  <a:pt x="51" y="303"/>
                  <a:pt x="51" y="303"/>
                </a:cubicBezTo>
                <a:cubicBezTo>
                  <a:pt x="51" y="303"/>
                  <a:pt x="51" y="303"/>
                  <a:pt x="51" y="303"/>
                </a:cubicBezTo>
                <a:cubicBezTo>
                  <a:pt x="51" y="302"/>
                  <a:pt x="51" y="302"/>
                  <a:pt x="51" y="302"/>
                </a:cubicBezTo>
                <a:cubicBezTo>
                  <a:pt x="51" y="67"/>
                  <a:pt x="51" y="67"/>
                  <a:pt x="51" y="67"/>
                </a:cubicBezTo>
                <a:cubicBezTo>
                  <a:pt x="51" y="67"/>
                  <a:pt x="51" y="67"/>
                  <a:pt x="51" y="66"/>
                </a:cubicBezTo>
                <a:cubicBezTo>
                  <a:pt x="51" y="66"/>
                  <a:pt x="51" y="66"/>
                  <a:pt x="51" y="66"/>
                </a:cubicBezTo>
                <a:cubicBezTo>
                  <a:pt x="51" y="58"/>
                  <a:pt x="55" y="56"/>
                  <a:pt x="63" y="56"/>
                </a:cubicBezTo>
                <a:cubicBezTo>
                  <a:pt x="71" y="56"/>
                  <a:pt x="75" y="58"/>
                  <a:pt x="75" y="66"/>
                </a:cubicBezTo>
                <a:cubicBezTo>
                  <a:pt x="75" y="66"/>
                  <a:pt x="75" y="66"/>
                  <a:pt x="75" y="66"/>
                </a:cubicBezTo>
                <a:cubicBezTo>
                  <a:pt x="75" y="67"/>
                  <a:pt x="75" y="67"/>
                  <a:pt x="75" y="67"/>
                </a:cubicBezTo>
                <a:cubicBezTo>
                  <a:pt x="75" y="285"/>
                  <a:pt x="75" y="285"/>
                  <a:pt x="75" y="285"/>
                </a:cubicBezTo>
                <a:cubicBezTo>
                  <a:pt x="75" y="285"/>
                  <a:pt x="75" y="285"/>
                  <a:pt x="75" y="286"/>
                </a:cubicBezTo>
                <a:cubicBezTo>
                  <a:pt x="75" y="289"/>
                  <a:pt x="78" y="292"/>
                  <a:pt x="81" y="292"/>
                </a:cubicBezTo>
                <a:cubicBezTo>
                  <a:pt x="81" y="292"/>
                  <a:pt x="81" y="292"/>
                  <a:pt x="81" y="292"/>
                </a:cubicBezTo>
                <a:cubicBezTo>
                  <a:pt x="81" y="292"/>
                  <a:pt x="81" y="292"/>
                  <a:pt x="81" y="292"/>
                </a:cubicBezTo>
                <a:cubicBezTo>
                  <a:pt x="338" y="292"/>
                  <a:pt x="338" y="292"/>
                  <a:pt x="338" y="292"/>
                </a:cubicBezTo>
                <a:cubicBezTo>
                  <a:pt x="346" y="292"/>
                  <a:pt x="348" y="295"/>
                  <a:pt x="348" y="304"/>
                </a:cubicBezTo>
                <a:cubicBezTo>
                  <a:pt x="348" y="312"/>
                  <a:pt x="346" y="316"/>
                  <a:pt x="338" y="31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9" name="Freeform 80"/>
          <p:cNvSpPr>
            <a:spLocks noChangeAspect="1" noEditPoints="1"/>
          </p:cNvSpPr>
          <p:nvPr/>
        </p:nvSpPr>
        <p:spPr bwMode="auto">
          <a:xfrm>
            <a:off x="5126615" y="3094180"/>
            <a:ext cx="473185" cy="489969"/>
          </a:xfrm>
          <a:custGeom>
            <a:avLst/>
            <a:gdLst>
              <a:gd name="T0" fmla="*/ 355 w 370"/>
              <a:gd name="T1" fmla="*/ 145 h 383"/>
              <a:gd name="T2" fmla="*/ 326 w 370"/>
              <a:gd name="T3" fmla="*/ 124 h 383"/>
              <a:gd name="T4" fmla="*/ 284 w 370"/>
              <a:gd name="T5" fmla="*/ 90 h 383"/>
              <a:gd name="T6" fmla="*/ 284 w 370"/>
              <a:gd name="T7" fmla="*/ 137 h 383"/>
              <a:gd name="T8" fmla="*/ 273 w 370"/>
              <a:gd name="T9" fmla="*/ 145 h 383"/>
              <a:gd name="T10" fmla="*/ 228 w 370"/>
              <a:gd name="T11" fmla="*/ 108 h 383"/>
              <a:gd name="T12" fmla="*/ 202 w 370"/>
              <a:gd name="T13" fmla="*/ 90 h 383"/>
              <a:gd name="T14" fmla="*/ 202 w 370"/>
              <a:gd name="T15" fmla="*/ 137 h 383"/>
              <a:gd name="T16" fmla="*/ 191 w 370"/>
              <a:gd name="T17" fmla="*/ 145 h 383"/>
              <a:gd name="T18" fmla="*/ 146 w 370"/>
              <a:gd name="T19" fmla="*/ 108 h 383"/>
              <a:gd name="T20" fmla="*/ 120 w 370"/>
              <a:gd name="T21" fmla="*/ 90 h 383"/>
              <a:gd name="T22" fmla="*/ 120 w 370"/>
              <a:gd name="T23" fmla="*/ 137 h 383"/>
              <a:gd name="T24" fmla="*/ 101 w 370"/>
              <a:gd name="T25" fmla="*/ 145 h 383"/>
              <a:gd name="T26" fmla="*/ 90 w 370"/>
              <a:gd name="T27" fmla="*/ 114 h 383"/>
              <a:gd name="T28" fmla="*/ 70 w 370"/>
              <a:gd name="T29" fmla="*/ 0 h 383"/>
              <a:gd name="T30" fmla="*/ 37 w 370"/>
              <a:gd name="T31" fmla="*/ 8 h 383"/>
              <a:gd name="T32" fmla="*/ 25 w 370"/>
              <a:gd name="T33" fmla="*/ 137 h 383"/>
              <a:gd name="T34" fmla="*/ 7 w 370"/>
              <a:gd name="T35" fmla="*/ 145 h 383"/>
              <a:gd name="T36" fmla="*/ 0 w 370"/>
              <a:gd name="T37" fmla="*/ 160 h 383"/>
              <a:gd name="T38" fmla="*/ 0 w 370"/>
              <a:gd name="T39" fmla="*/ 249 h 383"/>
              <a:gd name="T40" fmla="*/ 22 w 370"/>
              <a:gd name="T41" fmla="*/ 383 h 383"/>
              <a:gd name="T42" fmla="*/ 353 w 370"/>
              <a:gd name="T43" fmla="*/ 383 h 383"/>
              <a:gd name="T44" fmla="*/ 370 w 370"/>
              <a:gd name="T45" fmla="*/ 249 h 383"/>
              <a:gd name="T46" fmla="*/ 370 w 370"/>
              <a:gd name="T47" fmla="*/ 160 h 383"/>
              <a:gd name="T48" fmla="*/ 364 w 370"/>
              <a:gd name="T49" fmla="*/ 145 h 383"/>
              <a:gd name="T50" fmla="*/ 112 w 370"/>
              <a:gd name="T51" fmla="*/ 310 h 383"/>
              <a:gd name="T52" fmla="*/ 54 w 370"/>
              <a:gd name="T53" fmla="*/ 317 h 383"/>
              <a:gd name="T54" fmla="*/ 47 w 370"/>
              <a:gd name="T55" fmla="*/ 260 h 383"/>
              <a:gd name="T56" fmla="*/ 80 w 370"/>
              <a:gd name="T57" fmla="*/ 228 h 383"/>
              <a:gd name="T58" fmla="*/ 112 w 370"/>
              <a:gd name="T59" fmla="*/ 265 h 383"/>
              <a:gd name="T60" fmla="*/ 211 w 370"/>
              <a:gd name="T61" fmla="*/ 317 h 383"/>
              <a:gd name="T62" fmla="*/ 152 w 370"/>
              <a:gd name="T63" fmla="*/ 310 h 383"/>
              <a:gd name="T64" fmla="*/ 152 w 370"/>
              <a:gd name="T65" fmla="*/ 261 h 383"/>
              <a:gd name="T66" fmla="*/ 217 w 370"/>
              <a:gd name="T67" fmla="*/ 257 h 383"/>
              <a:gd name="T68" fmla="*/ 218 w 370"/>
              <a:gd name="T69" fmla="*/ 310 h 383"/>
              <a:gd name="T70" fmla="*/ 316 w 370"/>
              <a:gd name="T71" fmla="*/ 317 h 383"/>
              <a:gd name="T72" fmla="*/ 258 w 370"/>
              <a:gd name="T73" fmla="*/ 310 h 383"/>
              <a:gd name="T74" fmla="*/ 258 w 370"/>
              <a:gd name="T75" fmla="*/ 258 h 383"/>
              <a:gd name="T76" fmla="*/ 323 w 370"/>
              <a:gd name="T77" fmla="*/ 259 h 383"/>
              <a:gd name="T78" fmla="*/ 323 w 370"/>
              <a:gd name="T79" fmla="*/ 31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0" h="383">
                <a:moveTo>
                  <a:pt x="364" y="145"/>
                </a:moveTo>
                <a:cubicBezTo>
                  <a:pt x="355" y="145"/>
                  <a:pt x="355" y="145"/>
                  <a:pt x="355" y="145"/>
                </a:cubicBezTo>
                <a:cubicBezTo>
                  <a:pt x="350" y="145"/>
                  <a:pt x="344" y="142"/>
                  <a:pt x="341" y="139"/>
                </a:cubicBezTo>
                <a:cubicBezTo>
                  <a:pt x="326" y="124"/>
                  <a:pt x="326" y="124"/>
                  <a:pt x="326" y="124"/>
                </a:cubicBezTo>
                <a:cubicBezTo>
                  <a:pt x="289" y="87"/>
                  <a:pt x="289" y="87"/>
                  <a:pt x="289" y="87"/>
                </a:cubicBezTo>
                <a:cubicBezTo>
                  <a:pt x="286" y="84"/>
                  <a:pt x="284" y="85"/>
                  <a:pt x="284" y="90"/>
                </a:cubicBezTo>
                <a:cubicBezTo>
                  <a:pt x="284" y="114"/>
                  <a:pt x="284" y="114"/>
                  <a:pt x="284" y="114"/>
                </a:cubicBezTo>
                <a:cubicBezTo>
                  <a:pt x="284" y="137"/>
                  <a:pt x="284" y="137"/>
                  <a:pt x="284" y="137"/>
                </a:cubicBezTo>
                <a:cubicBezTo>
                  <a:pt x="284" y="141"/>
                  <a:pt x="280" y="145"/>
                  <a:pt x="276" y="145"/>
                </a:cubicBezTo>
                <a:cubicBezTo>
                  <a:pt x="273" y="145"/>
                  <a:pt x="273" y="145"/>
                  <a:pt x="273" y="145"/>
                </a:cubicBezTo>
                <a:cubicBezTo>
                  <a:pt x="268" y="145"/>
                  <a:pt x="262" y="142"/>
                  <a:pt x="259" y="139"/>
                </a:cubicBezTo>
                <a:cubicBezTo>
                  <a:pt x="228" y="108"/>
                  <a:pt x="228" y="108"/>
                  <a:pt x="228" y="108"/>
                </a:cubicBezTo>
                <a:cubicBezTo>
                  <a:pt x="207" y="87"/>
                  <a:pt x="207" y="87"/>
                  <a:pt x="207" y="87"/>
                </a:cubicBezTo>
                <a:cubicBezTo>
                  <a:pt x="204" y="84"/>
                  <a:pt x="202" y="85"/>
                  <a:pt x="202" y="90"/>
                </a:cubicBezTo>
                <a:cubicBezTo>
                  <a:pt x="202" y="107"/>
                  <a:pt x="202" y="107"/>
                  <a:pt x="202" y="107"/>
                </a:cubicBezTo>
                <a:cubicBezTo>
                  <a:pt x="202" y="137"/>
                  <a:pt x="202" y="137"/>
                  <a:pt x="202" y="137"/>
                </a:cubicBezTo>
                <a:cubicBezTo>
                  <a:pt x="202" y="141"/>
                  <a:pt x="198" y="145"/>
                  <a:pt x="194" y="145"/>
                </a:cubicBezTo>
                <a:cubicBezTo>
                  <a:pt x="191" y="145"/>
                  <a:pt x="191" y="145"/>
                  <a:pt x="191" y="145"/>
                </a:cubicBezTo>
                <a:cubicBezTo>
                  <a:pt x="187" y="145"/>
                  <a:pt x="180" y="142"/>
                  <a:pt x="177" y="139"/>
                </a:cubicBezTo>
                <a:cubicBezTo>
                  <a:pt x="146" y="108"/>
                  <a:pt x="146" y="108"/>
                  <a:pt x="146" y="108"/>
                </a:cubicBezTo>
                <a:cubicBezTo>
                  <a:pt x="126" y="87"/>
                  <a:pt x="126" y="87"/>
                  <a:pt x="126" y="87"/>
                </a:cubicBezTo>
                <a:cubicBezTo>
                  <a:pt x="122" y="84"/>
                  <a:pt x="120" y="85"/>
                  <a:pt x="120" y="90"/>
                </a:cubicBezTo>
                <a:cubicBezTo>
                  <a:pt x="120" y="110"/>
                  <a:pt x="120" y="110"/>
                  <a:pt x="120" y="110"/>
                </a:cubicBezTo>
                <a:cubicBezTo>
                  <a:pt x="120" y="137"/>
                  <a:pt x="120" y="137"/>
                  <a:pt x="120" y="137"/>
                </a:cubicBezTo>
                <a:cubicBezTo>
                  <a:pt x="120" y="141"/>
                  <a:pt x="116" y="145"/>
                  <a:pt x="112" y="145"/>
                </a:cubicBezTo>
                <a:cubicBezTo>
                  <a:pt x="101" y="145"/>
                  <a:pt x="101" y="145"/>
                  <a:pt x="101" y="145"/>
                </a:cubicBezTo>
                <a:cubicBezTo>
                  <a:pt x="97" y="145"/>
                  <a:pt x="93" y="141"/>
                  <a:pt x="92" y="137"/>
                </a:cubicBezTo>
                <a:cubicBezTo>
                  <a:pt x="90" y="114"/>
                  <a:pt x="90" y="114"/>
                  <a:pt x="90" y="114"/>
                </a:cubicBezTo>
                <a:cubicBezTo>
                  <a:pt x="79" y="8"/>
                  <a:pt x="79" y="8"/>
                  <a:pt x="79" y="8"/>
                </a:cubicBezTo>
                <a:cubicBezTo>
                  <a:pt x="78" y="4"/>
                  <a:pt x="74" y="0"/>
                  <a:pt x="70" y="0"/>
                </a:cubicBezTo>
                <a:cubicBezTo>
                  <a:pt x="46" y="0"/>
                  <a:pt x="46" y="0"/>
                  <a:pt x="46" y="0"/>
                </a:cubicBezTo>
                <a:cubicBezTo>
                  <a:pt x="42" y="0"/>
                  <a:pt x="38" y="4"/>
                  <a:pt x="37" y="8"/>
                </a:cubicBezTo>
                <a:cubicBezTo>
                  <a:pt x="25" y="131"/>
                  <a:pt x="25" y="131"/>
                  <a:pt x="25" y="131"/>
                </a:cubicBezTo>
                <a:cubicBezTo>
                  <a:pt x="25" y="137"/>
                  <a:pt x="25" y="137"/>
                  <a:pt x="25" y="137"/>
                </a:cubicBezTo>
                <a:cubicBezTo>
                  <a:pt x="24" y="141"/>
                  <a:pt x="20" y="145"/>
                  <a:pt x="16" y="145"/>
                </a:cubicBezTo>
                <a:cubicBezTo>
                  <a:pt x="7" y="145"/>
                  <a:pt x="7" y="145"/>
                  <a:pt x="7" y="145"/>
                </a:cubicBezTo>
                <a:cubicBezTo>
                  <a:pt x="6" y="145"/>
                  <a:pt x="6" y="145"/>
                  <a:pt x="6" y="145"/>
                </a:cubicBezTo>
                <a:cubicBezTo>
                  <a:pt x="3" y="149"/>
                  <a:pt x="0" y="154"/>
                  <a:pt x="0" y="160"/>
                </a:cubicBezTo>
                <a:cubicBezTo>
                  <a:pt x="0" y="184"/>
                  <a:pt x="0" y="184"/>
                  <a:pt x="0" y="184"/>
                </a:cubicBezTo>
                <a:cubicBezTo>
                  <a:pt x="0" y="249"/>
                  <a:pt x="0" y="249"/>
                  <a:pt x="0" y="249"/>
                </a:cubicBezTo>
                <a:cubicBezTo>
                  <a:pt x="0" y="360"/>
                  <a:pt x="0" y="360"/>
                  <a:pt x="0" y="360"/>
                </a:cubicBezTo>
                <a:cubicBezTo>
                  <a:pt x="0" y="374"/>
                  <a:pt x="9" y="383"/>
                  <a:pt x="22" y="383"/>
                </a:cubicBezTo>
                <a:cubicBezTo>
                  <a:pt x="34" y="383"/>
                  <a:pt x="185" y="383"/>
                  <a:pt x="185" y="383"/>
                </a:cubicBezTo>
                <a:cubicBezTo>
                  <a:pt x="185" y="383"/>
                  <a:pt x="343" y="383"/>
                  <a:pt x="353" y="383"/>
                </a:cubicBezTo>
                <a:cubicBezTo>
                  <a:pt x="364" y="383"/>
                  <a:pt x="370" y="368"/>
                  <a:pt x="370" y="354"/>
                </a:cubicBezTo>
                <a:cubicBezTo>
                  <a:pt x="370" y="249"/>
                  <a:pt x="370" y="249"/>
                  <a:pt x="370" y="249"/>
                </a:cubicBezTo>
                <a:cubicBezTo>
                  <a:pt x="370" y="184"/>
                  <a:pt x="370" y="184"/>
                  <a:pt x="370" y="184"/>
                </a:cubicBezTo>
                <a:cubicBezTo>
                  <a:pt x="370" y="160"/>
                  <a:pt x="370" y="160"/>
                  <a:pt x="370" y="160"/>
                </a:cubicBezTo>
                <a:cubicBezTo>
                  <a:pt x="370" y="154"/>
                  <a:pt x="367" y="149"/>
                  <a:pt x="364" y="145"/>
                </a:cubicBezTo>
                <a:cubicBezTo>
                  <a:pt x="364" y="145"/>
                  <a:pt x="364" y="145"/>
                  <a:pt x="364" y="145"/>
                </a:cubicBezTo>
                <a:close/>
                <a:moveTo>
                  <a:pt x="112" y="265"/>
                </a:moveTo>
                <a:cubicBezTo>
                  <a:pt x="112" y="310"/>
                  <a:pt x="112" y="310"/>
                  <a:pt x="112" y="310"/>
                </a:cubicBezTo>
                <a:cubicBezTo>
                  <a:pt x="112" y="314"/>
                  <a:pt x="109" y="317"/>
                  <a:pt x="105" y="317"/>
                </a:cubicBezTo>
                <a:cubicBezTo>
                  <a:pt x="54" y="317"/>
                  <a:pt x="54" y="317"/>
                  <a:pt x="54" y="317"/>
                </a:cubicBezTo>
                <a:cubicBezTo>
                  <a:pt x="50" y="317"/>
                  <a:pt x="47" y="314"/>
                  <a:pt x="47" y="310"/>
                </a:cubicBezTo>
                <a:cubicBezTo>
                  <a:pt x="47" y="260"/>
                  <a:pt x="47" y="260"/>
                  <a:pt x="47" y="260"/>
                </a:cubicBezTo>
                <a:cubicBezTo>
                  <a:pt x="47" y="259"/>
                  <a:pt x="47" y="258"/>
                  <a:pt x="47" y="257"/>
                </a:cubicBezTo>
                <a:cubicBezTo>
                  <a:pt x="49" y="241"/>
                  <a:pt x="63" y="228"/>
                  <a:pt x="80" y="228"/>
                </a:cubicBezTo>
                <a:cubicBezTo>
                  <a:pt x="98" y="228"/>
                  <a:pt x="113" y="243"/>
                  <a:pt x="113" y="261"/>
                </a:cubicBezTo>
                <a:cubicBezTo>
                  <a:pt x="113" y="262"/>
                  <a:pt x="113" y="264"/>
                  <a:pt x="112" y="265"/>
                </a:cubicBezTo>
                <a:close/>
                <a:moveTo>
                  <a:pt x="218" y="310"/>
                </a:moveTo>
                <a:cubicBezTo>
                  <a:pt x="218" y="314"/>
                  <a:pt x="215" y="317"/>
                  <a:pt x="211" y="317"/>
                </a:cubicBezTo>
                <a:cubicBezTo>
                  <a:pt x="159" y="317"/>
                  <a:pt x="159" y="317"/>
                  <a:pt x="159" y="317"/>
                </a:cubicBezTo>
                <a:cubicBezTo>
                  <a:pt x="156" y="317"/>
                  <a:pt x="152" y="314"/>
                  <a:pt x="152" y="310"/>
                </a:cubicBezTo>
                <a:cubicBezTo>
                  <a:pt x="152" y="265"/>
                  <a:pt x="152" y="265"/>
                  <a:pt x="152" y="265"/>
                </a:cubicBezTo>
                <a:cubicBezTo>
                  <a:pt x="152" y="264"/>
                  <a:pt x="152" y="262"/>
                  <a:pt x="152" y="261"/>
                </a:cubicBezTo>
                <a:cubicBezTo>
                  <a:pt x="152" y="243"/>
                  <a:pt x="167" y="228"/>
                  <a:pt x="185" y="228"/>
                </a:cubicBezTo>
                <a:cubicBezTo>
                  <a:pt x="202" y="228"/>
                  <a:pt x="215" y="241"/>
                  <a:pt x="217" y="257"/>
                </a:cubicBezTo>
                <a:cubicBezTo>
                  <a:pt x="218" y="258"/>
                  <a:pt x="218" y="259"/>
                  <a:pt x="218" y="260"/>
                </a:cubicBezTo>
                <a:lnTo>
                  <a:pt x="218" y="310"/>
                </a:lnTo>
                <a:close/>
                <a:moveTo>
                  <a:pt x="323" y="310"/>
                </a:moveTo>
                <a:cubicBezTo>
                  <a:pt x="323" y="314"/>
                  <a:pt x="320" y="317"/>
                  <a:pt x="316" y="317"/>
                </a:cubicBezTo>
                <a:cubicBezTo>
                  <a:pt x="265" y="317"/>
                  <a:pt x="265" y="317"/>
                  <a:pt x="265" y="317"/>
                </a:cubicBezTo>
                <a:cubicBezTo>
                  <a:pt x="261" y="317"/>
                  <a:pt x="258" y="314"/>
                  <a:pt x="258" y="310"/>
                </a:cubicBezTo>
                <a:cubicBezTo>
                  <a:pt x="258" y="260"/>
                  <a:pt x="258" y="260"/>
                  <a:pt x="258" y="260"/>
                </a:cubicBezTo>
                <a:cubicBezTo>
                  <a:pt x="258" y="259"/>
                  <a:pt x="258" y="259"/>
                  <a:pt x="258" y="258"/>
                </a:cubicBezTo>
                <a:cubicBezTo>
                  <a:pt x="260" y="241"/>
                  <a:pt x="274" y="228"/>
                  <a:pt x="291" y="228"/>
                </a:cubicBezTo>
                <a:cubicBezTo>
                  <a:pt x="308" y="228"/>
                  <a:pt x="322" y="242"/>
                  <a:pt x="323" y="259"/>
                </a:cubicBezTo>
                <a:cubicBezTo>
                  <a:pt x="323" y="259"/>
                  <a:pt x="323" y="260"/>
                  <a:pt x="323" y="260"/>
                </a:cubicBezTo>
                <a:lnTo>
                  <a:pt x="323" y="31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nvGrpSpPr>
          <p:cNvPr id="80" name="Group 79"/>
          <p:cNvGrpSpPr>
            <a:grpSpLocks noChangeAspect="1"/>
          </p:cNvGrpSpPr>
          <p:nvPr/>
        </p:nvGrpSpPr>
        <p:grpSpPr>
          <a:xfrm>
            <a:off x="9285658" y="3076162"/>
            <a:ext cx="441334" cy="526005"/>
            <a:chOff x="579438" y="4322763"/>
            <a:chExt cx="1208088" cy="1439863"/>
          </a:xfrm>
          <a:solidFill>
            <a:schemeClr val="tx1"/>
          </a:solidFill>
        </p:grpSpPr>
        <p:sp>
          <p:nvSpPr>
            <p:cNvPr id="81" name="Freeform 75"/>
            <p:cNvSpPr>
              <a:spLocks/>
            </p:cNvSpPr>
            <p:nvPr/>
          </p:nvSpPr>
          <p:spPr bwMode="auto">
            <a:xfrm>
              <a:off x="579438" y="5170488"/>
              <a:ext cx="1208088" cy="311150"/>
            </a:xfrm>
            <a:custGeom>
              <a:avLst/>
              <a:gdLst>
                <a:gd name="T0" fmla="*/ 320 w 322"/>
                <a:gd name="T1" fmla="*/ 2 h 83"/>
                <a:gd name="T2" fmla="*/ 318 w 322"/>
                <a:gd name="T3" fmla="*/ 2 h 83"/>
                <a:gd name="T4" fmla="*/ 316 w 322"/>
                <a:gd name="T5" fmla="*/ 2 h 83"/>
                <a:gd name="T6" fmla="*/ 162 w 322"/>
                <a:gd name="T7" fmla="*/ 30 h 83"/>
                <a:gd name="T8" fmla="*/ 7 w 322"/>
                <a:gd name="T9" fmla="*/ 2 h 83"/>
                <a:gd name="T10" fmla="*/ 7 w 322"/>
                <a:gd name="T11" fmla="*/ 1 h 83"/>
                <a:gd name="T12" fmla="*/ 6 w 322"/>
                <a:gd name="T13" fmla="*/ 1 h 83"/>
                <a:gd name="T14" fmla="*/ 4 w 322"/>
                <a:gd name="T15" fmla="*/ 0 h 83"/>
                <a:gd name="T16" fmla="*/ 2 w 322"/>
                <a:gd name="T17" fmla="*/ 1 h 83"/>
                <a:gd name="T18" fmla="*/ 0 w 322"/>
                <a:gd name="T19" fmla="*/ 4 h 83"/>
                <a:gd name="T20" fmla="*/ 0 w 322"/>
                <a:gd name="T21" fmla="*/ 29 h 83"/>
                <a:gd name="T22" fmla="*/ 1 w 322"/>
                <a:gd name="T23" fmla="*/ 32 h 83"/>
                <a:gd name="T24" fmla="*/ 20 w 322"/>
                <a:gd name="T25" fmla="*/ 59 h 83"/>
                <a:gd name="T26" fmla="*/ 162 w 322"/>
                <a:gd name="T27" fmla="*/ 83 h 83"/>
                <a:gd name="T28" fmla="*/ 304 w 322"/>
                <a:gd name="T29" fmla="*/ 59 h 83"/>
                <a:gd name="T30" fmla="*/ 321 w 322"/>
                <a:gd name="T31" fmla="*/ 39 h 83"/>
                <a:gd name="T32" fmla="*/ 322 w 322"/>
                <a:gd name="T33" fmla="*/ 38 h 83"/>
                <a:gd name="T34" fmla="*/ 322 w 322"/>
                <a:gd name="T35" fmla="*/ 6 h 83"/>
                <a:gd name="T36" fmla="*/ 320 w 322"/>
                <a:gd name="T37"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83">
                  <a:moveTo>
                    <a:pt x="320" y="2"/>
                  </a:moveTo>
                  <a:cubicBezTo>
                    <a:pt x="319" y="2"/>
                    <a:pt x="318" y="2"/>
                    <a:pt x="318" y="2"/>
                  </a:cubicBezTo>
                  <a:cubicBezTo>
                    <a:pt x="317" y="2"/>
                    <a:pt x="316" y="2"/>
                    <a:pt x="316" y="2"/>
                  </a:cubicBezTo>
                  <a:cubicBezTo>
                    <a:pt x="302" y="11"/>
                    <a:pt x="260" y="30"/>
                    <a:pt x="162" y="30"/>
                  </a:cubicBezTo>
                  <a:cubicBezTo>
                    <a:pt x="63" y="30"/>
                    <a:pt x="21" y="10"/>
                    <a:pt x="7" y="2"/>
                  </a:cubicBezTo>
                  <a:cubicBezTo>
                    <a:pt x="7" y="1"/>
                    <a:pt x="7" y="1"/>
                    <a:pt x="7" y="1"/>
                  </a:cubicBezTo>
                  <a:cubicBezTo>
                    <a:pt x="6" y="1"/>
                    <a:pt x="6" y="1"/>
                    <a:pt x="6" y="1"/>
                  </a:cubicBezTo>
                  <a:cubicBezTo>
                    <a:pt x="6" y="1"/>
                    <a:pt x="5" y="0"/>
                    <a:pt x="4" y="0"/>
                  </a:cubicBezTo>
                  <a:cubicBezTo>
                    <a:pt x="3" y="0"/>
                    <a:pt x="3" y="0"/>
                    <a:pt x="2" y="1"/>
                  </a:cubicBezTo>
                  <a:cubicBezTo>
                    <a:pt x="1" y="1"/>
                    <a:pt x="0" y="3"/>
                    <a:pt x="0" y="4"/>
                  </a:cubicBezTo>
                  <a:cubicBezTo>
                    <a:pt x="0" y="29"/>
                    <a:pt x="0" y="29"/>
                    <a:pt x="0" y="29"/>
                  </a:cubicBezTo>
                  <a:cubicBezTo>
                    <a:pt x="0" y="30"/>
                    <a:pt x="1" y="32"/>
                    <a:pt x="1" y="32"/>
                  </a:cubicBezTo>
                  <a:cubicBezTo>
                    <a:pt x="2" y="43"/>
                    <a:pt x="8" y="52"/>
                    <a:pt x="20" y="59"/>
                  </a:cubicBezTo>
                  <a:cubicBezTo>
                    <a:pt x="26" y="63"/>
                    <a:pt x="64" y="83"/>
                    <a:pt x="162" y="83"/>
                  </a:cubicBezTo>
                  <a:cubicBezTo>
                    <a:pt x="261" y="83"/>
                    <a:pt x="298" y="63"/>
                    <a:pt x="304" y="59"/>
                  </a:cubicBezTo>
                  <a:cubicBezTo>
                    <a:pt x="313" y="53"/>
                    <a:pt x="319" y="47"/>
                    <a:pt x="321" y="39"/>
                  </a:cubicBezTo>
                  <a:cubicBezTo>
                    <a:pt x="322" y="38"/>
                    <a:pt x="322" y="38"/>
                    <a:pt x="322" y="38"/>
                  </a:cubicBezTo>
                  <a:cubicBezTo>
                    <a:pt x="322" y="6"/>
                    <a:pt x="322" y="6"/>
                    <a:pt x="322" y="6"/>
                  </a:cubicBezTo>
                  <a:cubicBezTo>
                    <a:pt x="322" y="4"/>
                    <a:pt x="321" y="3"/>
                    <a:pt x="320" y="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2" name="Freeform 76"/>
            <p:cNvSpPr>
              <a:spLocks noEditPoints="1"/>
            </p:cNvSpPr>
            <p:nvPr/>
          </p:nvSpPr>
          <p:spPr bwMode="auto">
            <a:xfrm>
              <a:off x="579438" y="4322763"/>
              <a:ext cx="1208088" cy="581025"/>
            </a:xfrm>
            <a:custGeom>
              <a:avLst/>
              <a:gdLst>
                <a:gd name="T0" fmla="*/ 299 w 322"/>
                <a:gd name="T1" fmla="*/ 25 h 155"/>
                <a:gd name="T2" fmla="*/ 298 w 322"/>
                <a:gd name="T3" fmla="*/ 25 h 155"/>
                <a:gd name="T4" fmla="*/ 298 w 322"/>
                <a:gd name="T5" fmla="*/ 25 h 155"/>
                <a:gd name="T6" fmla="*/ 161 w 322"/>
                <a:gd name="T7" fmla="*/ 0 h 155"/>
                <a:gd name="T8" fmla="*/ 24 w 322"/>
                <a:gd name="T9" fmla="*/ 25 h 155"/>
                <a:gd name="T10" fmla="*/ 23 w 322"/>
                <a:gd name="T11" fmla="*/ 25 h 155"/>
                <a:gd name="T12" fmla="*/ 23 w 322"/>
                <a:gd name="T13" fmla="*/ 25 h 155"/>
                <a:gd name="T14" fmla="*/ 0 w 322"/>
                <a:gd name="T15" fmla="*/ 64 h 155"/>
                <a:gd name="T16" fmla="*/ 0 w 322"/>
                <a:gd name="T17" fmla="*/ 81 h 155"/>
                <a:gd name="T18" fmla="*/ 0 w 322"/>
                <a:gd name="T19" fmla="*/ 101 h 155"/>
                <a:gd name="T20" fmla="*/ 1 w 322"/>
                <a:gd name="T21" fmla="*/ 104 h 155"/>
                <a:gd name="T22" fmla="*/ 20 w 322"/>
                <a:gd name="T23" fmla="*/ 130 h 155"/>
                <a:gd name="T24" fmla="*/ 162 w 322"/>
                <a:gd name="T25" fmla="*/ 155 h 155"/>
                <a:gd name="T26" fmla="*/ 304 w 322"/>
                <a:gd name="T27" fmla="*/ 130 h 155"/>
                <a:gd name="T28" fmla="*/ 321 w 322"/>
                <a:gd name="T29" fmla="*/ 110 h 155"/>
                <a:gd name="T30" fmla="*/ 322 w 322"/>
                <a:gd name="T31" fmla="*/ 109 h 155"/>
                <a:gd name="T32" fmla="*/ 322 w 322"/>
                <a:gd name="T33" fmla="*/ 81 h 155"/>
                <a:gd name="T34" fmla="*/ 322 w 322"/>
                <a:gd name="T35" fmla="*/ 64 h 155"/>
                <a:gd name="T36" fmla="*/ 299 w 322"/>
                <a:gd name="T37" fmla="*/ 25 h 155"/>
                <a:gd name="T38" fmla="*/ 65 w 322"/>
                <a:gd name="T39" fmla="*/ 60 h 155"/>
                <a:gd name="T40" fmla="*/ 56 w 322"/>
                <a:gd name="T41" fmla="*/ 72 h 155"/>
                <a:gd name="T42" fmla="*/ 60 w 322"/>
                <a:gd name="T43" fmla="*/ 81 h 155"/>
                <a:gd name="T44" fmla="*/ 60 w 322"/>
                <a:gd name="T45" fmla="*/ 81 h 155"/>
                <a:gd name="T46" fmla="*/ 61 w 322"/>
                <a:gd name="T47" fmla="*/ 83 h 155"/>
                <a:gd name="T48" fmla="*/ 60 w 322"/>
                <a:gd name="T49" fmla="*/ 84 h 155"/>
                <a:gd name="T50" fmla="*/ 43 w 322"/>
                <a:gd name="T51" fmla="*/ 76 h 155"/>
                <a:gd name="T52" fmla="*/ 32 w 322"/>
                <a:gd name="T53" fmla="*/ 61 h 155"/>
                <a:gd name="T54" fmla="*/ 43 w 322"/>
                <a:gd name="T55" fmla="*/ 46 h 155"/>
                <a:gd name="T56" fmla="*/ 161 w 322"/>
                <a:gd name="T57" fmla="*/ 27 h 155"/>
                <a:gd name="T58" fmla="*/ 279 w 322"/>
                <a:gd name="T59" fmla="*/ 46 h 155"/>
                <a:gd name="T60" fmla="*/ 290 w 322"/>
                <a:gd name="T61" fmla="*/ 61 h 155"/>
                <a:gd name="T62" fmla="*/ 279 w 322"/>
                <a:gd name="T63" fmla="*/ 76 h 155"/>
                <a:gd name="T64" fmla="*/ 261 w 322"/>
                <a:gd name="T65" fmla="*/ 84 h 155"/>
                <a:gd name="T66" fmla="*/ 261 w 322"/>
                <a:gd name="T67" fmla="*/ 83 h 155"/>
                <a:gd name="T68" fmla="*/ 261 w 322"/>
                <a:gd name="T69" fmla="*/ 81 h 155"/>
                <a:gd name="T70" fmla="*/ 261 w 322"/>
                <a:gd name="T71" fmla="*/ 81 h 155"/>
                <a:gd name="T72" fmla="*/ 266 w 322"/>
                <a:gd name="T73" fmla="*/ 72 h 155"/>
                <a:gd name="T74" fmla="*/ 256 w 322"/>
                <a:gd name="T75" fmla="*/ 60 h 155"/>
                <a:gd name="T76" fmla="*/ 161 w 322"/>
                <a:gd name="T77" fmla="*/ 44 h 155"/>
                <a:gd name="T78" fmla="*/ 65 w 322"/>
                <a:gd name="T79" fmla="*/ 6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2" h="155">
                  <a:moveTo>
                    <a:pt x="299" y="25"/>
                  </a:moveTo>
                  <a:cubicBezTo>
                    <a:pt x="299" y="25"/>
                    <a:pt x="299" y="25"/>
                    <a:pt x="298" y="25"/>
                  </a:cubicBezTo>
                  <a:cubicBezTo>
                    <a:pt x="298" y="25"/>
                    <a:pt x="298" y="25"/>
                    <a:pt x="298" y="25"/>
                  </a:cubicBezTo>
                  <a:cubicBezTo>
                    <a:pt x="289" y="19"/>
                    <a:pt x="252" y="0"/>
                    <a:pt x="161" y="0"/>
                  </a:cubicBezTo>
                  <a:cubicBezTo>
                    <a:pt x="70" y="0"/>
                    <a:pt x="33" y="19"/>
                    <a:pt x="24" y="25"/>
                  </a:cubicBezTo>
                  <a:cubicBezTo>
                    <a:pt x="24" y="25"/>
                    <a:pt x="23" y="25"/>
                    <a:pt x="23" y="25"/>
                  </a:cubicBezTo>
                  <a:cubicBezTo>
                    <a:pt x="23" y="25"/>
                    <a:pt x="23" y="25"/>
                    <a:pt x="23" y="25"/>
                  </a:cubicBezTo>
                  <a:cubicBezTo>
                    <a:pt x="4" y="38"/>
                    <a:pt x="0" y="53"/>
                    <a:pt x="0" y="64"/>
                  </a:cubicBezTo>
                  <a:cubicBezTo>
                    <a:pt x="0" y="81"/>
                    <a:pt x="0" y="81"/>
                    <a:pt x="0" y="81"/>
                  </a:cubicBezTo>
                  <a:cubicBezTo>
                    <a:pt x="0" y="101"/>
                    <a:pt x="0" y="101"/>
                    <a:pt x="0" y="101"/>
                  </a:cubicBezTo>
                  <a:cubicBezTo>
                    <a:pt x="0" y="102"/>
                    <a:pt x="1" y="103"/>
                    <a:pt x="1" y="104"/>
                  </a:cubicBezTo>
                  <a:cubicBezTo>
                    <a:pt x="2" y="114"/>
                    <a:pt x="8" y="123"/>
                    <a:pt x="20" y="130"/>
                  </a:cubicBezTo>
                  <a:cubicBezTo>
                    <a:pt x="26" y="134"/>
                    <a:pt x="64" y="155"/>
                    <a:pt x="162" y="155"/>
                  </a:cubicBezTo>
                  <a:cubicBezTo>
                    <a:pt x="261" y="155"/>
                    <a:pt x="298" y="134"/>
                    <a:pt x="304" y="130"/>
                  </a:cubicBezTo>
                  <a:cubicBezTo>
                    <a:pt x="313" y="125"/>
                    <a:pt x="319" y="118"/>
                    <a:pt x="321" y="110"/>
                  </a:cubicBezTo>
                  <a:cubicBezTo>
                    <a:pt x="322" y="110"/>
                    <a:pt x="322" y="109"/>
                    <a:pt x="322" y="109"/>
                  </a:cubicBezTo>
                  <a:cubicBezTo>
                    <a:pt x="322" y="81"/>
                    <a:pt x="322" y="81"/>
                    <a:pt x="322" y="81"/>
                  </a:cubicBezTo>
                  <a:cubicBezTo>
                    <a:pt x="322" y="64"/>
                    <a:pt x="322" y="64"/>
                    <a:pt x="322" y="64"/>
                  </a:cubicBezTo>
                  <a:cubicBezTo>
                    <a:pt x="322" y="53"/>
                    <a:pt x="318" y="37"/>
                    <a:pt x="299" y="25"/>
                  </a:cubicBezTo>
                  <a:close/>
                  <a:moveTo>
                    <a:pt x="65" y="60"/>
                  </a:moveTo>
                  <a:cubicBezTo>
                    <a:pt x="63" y="62"/>
                    <a:pt x="57" y="65"/>
                    <a:pt x="56" y="72"/>
                  </a:cubicBezTo>
                  <a:cubicBezTo>
                    <a:pt x="57" y="76"/>
                    <a:pt x="58" y="79"/>
                    <a:pt x="60" y="81"/>
                  </a:cubicBezTo>
                  <a:cubicBezTo>
                    <a:pt x="60" y="81"/>
                    <a:pt x="60" y="81"/>
                    <a:pt x="60" y="81"/>
                  </a:cubicBezTo>
                  <a:cubicBezTo>
                    <a:pt x="61" y="81"/>
                    <a:pt x="61" y="82"/>
                    <a:pt x="61" y="83"/>
                  </a:cubicBezTo>
                  <a:cubicBezTo>
                    <a:pt x="60" y="83"/>
                    <a:pt x="60" y="84"/>
                    <a:pt x="60" y="84"/>
                  </a:cubicBezTo>
                  <a:cubicBezTo>
                    <a:pt x="50" y="80"/>
                    <a:pt x="44" y="77"/>
                    <a:pt x="43" y="76"/>
                  </a:cubicBezTo>
                  <a:cubicBezTo>
                    <a:pt x="40" y="75"/>
                    <a:pt x="33" y="70"/>
                    <a:pt x="32" y="61"/>
                  </a:cubicBezTo>
                  <a:cubicBezTo>
                    <a:pt x="33" y="53"/>
                    <a:pt x="40" y="48"/>
                    <a:pt x="43" y="46"/>
                  </a:cubicBezTo>
                  <a:cubicBezTo>
                    <a:pt x="47" y="44"/>
                    <a:pt x="77" y="27"/>
                    <a:pt x="161" y="27"/>
                  </a:cubicBezTo>
                  <a:cubicBezTo>
                    <a:pt x="244" y="27"/>
                    <a:pt x="275" y="44"/>
                    <a:pt x="279" y="46"/>
                  </a:cubicBezTo>
                  <a:cubicBezTo>
                    <a:pt x="282" y="48"/>
                    <a:pt x="289" y="53"/>
                    <a:pt x="290" y="61"/>
                  </a:cubicBezTo>
                  <a:cubicBezTo>
                    <a:pt x="289" y="70"/>
                    <a:pt x="282" y="75"/>
                    <a:pt x="279" y="76"/>
                  </a:cubicBezTo>
                  <a:cubicBezTo>
                    <a:pt x="277" y="77"/>
                    <a:pt x="272" y="81"/>
                    <a:pt x="261" y="84"/>
                  </a:cubicBezTo>
                  <a:cubicBezTo>
                    <a:pt x="261" y="84"/>
                    <a:pt x="261" y="84"/>
                    <a:pt x="261" y="83"/>
                  </a:cubicBezTo>
                  <a:cubicBezTo>
                    <a:pt x="260" y="83"/>
                    <a:pt x="260" y="82"/>
                    <a:pt x="261" y="81"/>
                  </a:cubicBezTo>
                  <a:cubicBezTo>
                    <a:pt x="261" y="81"/>
                    <a:pt x="261" y="81"/>
                    <a:pt x="261" y="81"/>
                  </a:cubicBezTo>
                  <a:cubicBezTo>
                    <a:pt x="263" y="79"/>
                    <a:pt x="265" y="76"/>
                    <a:pt x="266" y="72"/>
                  </a:cubicBezTo>
                  <a:cubicBezTo>
                    <a:pt x="265" y="65"/>
                    <a:pt x="259" y="62"/>
                    <a:pt x="256" y="60"/>
                  </a:cubicBezTo>
                  <a:cubicBezTo>
                    <a:pt x="253" y="58"/>
                    <a:pt x="229" y="44"/>
                    <a:pt x="161" y="44"/>
                  </a:cubicBezTo>
                  <a:cubicBezTo>
                    <a:pt x="93" y="44"/>
                    <a:pt x="69" y="58"/>
                    <a:pt x="65" y="6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3" name="Freeform 77"/>
            <p:cNvSpPr>
              <a:spLocks/>
            </p:cNvSpPr>
            <p:nvPr/>
          </p:nvSpPr>
          <p:spPr bwMode="auto">
            <a:xfrm>
              <a:off x="579438" y="5462588"/>
              <a:ext cx="1208088" cy="300038"/>
            </a:xfrm>
            <a:custGeom>
              <a:avLst/>
              <a:gdLst>
                <a:gd name="T0" fmla="*/ 320 w 322"/>
                <a:gd name="T1" fmla="*/ 2 h 80"/>
                <a:gd name="T2" fmla="*/ 318 w 322"/>
                <a:gd name="T3" fmla="*/ 1 h 80"/>
                <a:gd name="T4" fmla="*/ 316 w 322"/>
                <a:gd name="T5" fmla="*/ 2 h 80"/>
                <a:gd name="T6" fmla="*/ 162 w 322"/>
                <a:gd name="T7" fmla="*/ 29 h 80"/>
                <a:gd name="T8" fmla="*/ 7 w 322"/>
                <a:gd name="T9" fmla="*/ 1 h 80"/>
                <a:gd name="T10" fmla="*/ 7 w 322"/>
                <a:gd name="T11" fmla="*/ 1 h 80"/>
                <a:gd name="T12" fmla="*/ 6 w 322"/>
                <a:gd name="T13" fmla="*/ 0 h 80"/>
                <a:gd name="T14" fmla="*/ 4 w 322"/>
                <a:gd name="T15" fmla="*/ 0 h 80"/>
                <a:gd name="T16" fmla="*/ 2 w 322"/>
                <a:gd name="T17" fmla="*/ 0 h 80"/>
                <a:gd name="T18" fmla="*/ 0 w 322"/>
                <a:gd name="T19" fmla="*/ 4 h 80"/>
                <a:gd name="T20" fmla="*/ 0 w 322"/>
                <a:gd name="T21" fmla="*/ 16 h 80"/>
                <a:gd name="T22" fmla="*/ 24 w 322"/>
                <a:gd name="T23" fmla="*/ 55 h 80"/>
                <a:gd name="T24" fmla="*/ 161 w 322"/>
                <a:gd name="T25" fmla="*/ 80 h 80"/>
                <a:gd name="T26" fmla="*/ 298 w 322"/>
                <a:gd name="T27" fmla="*/ 55 h 80"/>
                <a:gd name="T28" fmla="*/ 322 w 322"/>
                <a:gd name="T29" fmla="*/ 16 h 80"/>
                <a:gd name="T30" fmla="*/ 322 w 322"/>
                <a:gd name="T31" fmla="*/ 5 h 80"/>
                <a:gd name="T32" fmla="*/ 320 w 322"/>
                <a:gd name="T3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2" h="80">
                  <a:moveTo>
                    <a:pt x="320" y="2"/>
                  </a:moveTo>
                  <a:cubicBezTo>
                    <a:pt x="319" y="1"/>
                    <a:pt x="318" y="1"/>
                    <a:pt x="318" y="1"/>
                  </a:cubicBezTo>
                  <a:cubicBezTo>
                    <a:pt x="317" y="1"/>
                    <a:pt x="316" y="1"/>
                    <a:pt x="316" y="2"/>
                  </a:cubicBezTo>
                  <a:cubicBezTo>
                    <a:pt x="302" y="10"/>
                    <a:pt x="260" y="29"/>
                    <a:pt x="162" y="29"/>
                  </a:cubicBezTo>
                  <a:cubicBezTo>
                    <a:pt x="63" y="29"/>
                    <a:pt x="21" y="9"/>
                    <a:pt x="7" y="1"/>
                  </a:cubicBezTo>
                  <a:cubicBezTo>
                    <a:pt x="7" y="1"/>
                    <a:pt x="7" y="1"/>
                    <a:pt x="7" y="1"/>
                  </a:cubicBezTo>
                  <a:cubicBezTo>
                    <a:pt x="6" y="0"/>
                    <a:pt x="6" y="0"/>
                    <a:pt x="6" y="0"/>
                  </a:cubicBezTo>
                  <a:cubicBezTo>
                    <a:pt x="6" y="0"/>
                    <a:pt x="5" y="0"/>
                    <a:pt x="4" y="0"/>
                  </a:cubicBezTo>
                  <a:cubicBezTo>
                    <a:pt x="3" y="0"/>
                    <a:pt x="3" y="0"/>
                    <a:pt x="2" y="0"/>
                  </a:cubicBezTo>
                  <a:cubicBezTo>
                    <a:pt x="1" y="1"/>
                    <a:pt x="0" y="2"/>
                    <a:pt x="0" y="4"/>
                  </a:cubicBezTo>
                  <a:cubicBezTo>
                    <a:pt x="0" y="16"/>
                    <a:pt x="0" y="16"/>
                    <a:pt x="0" y="16"/>
                  </a:cubicBezTo>
                  <a:cubicBezTo>
                    <a:pt x="0" y="27"/>
                    <a:pt x="4" y="43"/>
                    <a:pt x="24" y="55"/>
                  </a:cubicBezTo>
                  <a:cubicBezTo>
                    <a:pt x="33" y="61"/>
                    <a:pt x="70" y="80"/>
                    <a:pt x="161" y="80"/>
                  </a:cubicBezTo>
                  <a:cubicBezTo>
                    <a:pt x="252" y="80"/>
                    <a:pt x="289" y="61"/>
                    <a:pt x="298" y="55"/>
                  </a:cubicBezTo>
                  <a:cubicBezTo>
                    <a:pt x="317" y="43"/>
                    <a:pt x="322" y="27"/>
                    <a:pt x="322" y="16"/>
                  </a:cubicBezTo>
                  <a:cubicBezTo>
                    <a:pt x="322" y="5"/>
                    <a:pt x="322" y="5"/>
                    <a:pt x="322" y="5"/>
                  </a:cubicBezTo>
                  <a:cubicBezTo>
                    <a:pt x="322" y="4"/>
                    <a:pt x="321" y="2"/>
                    <a:pt x="320" y="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4" name="Freeform 78"/>
            <p:cNvSpPr>
              <a:spLocks/>
            </p:cNvSpPr>
            <p:nvPr/>
          </p:nvSpPr>
          <p:spPr bwMode="auto">
            <a:xfrm>
              <a:off x="579438" y="4881563"/>
              <a:ext cx="1208088" cy="311150"/>
            </a:xfrm>
            <a:custGeom>
              <a:avLst/>
              <a:gdLst>
                <a:gd name="T0" fmla="*/ 320 w 322"/>
                <a:gd name="T1" fmla="*/ 2 h 83"/>
                <a:gd name="T2" fmla="*/ 318 w 322"/>
                <a:gd name="T3" fmla="*/ 2 h 83"/>
                <a:gd name="T4" fmla="*/ 316 w 322"/>
                <a:gd name="T5" fmla="*/ 2 h 83"/>
                <a:gd name="T6" fmla="*/ 162 w 322"/>
                <a:gd name="T7" fmla="*/ 30 h 83"/>
                <a:gd name="T8" fmla="*/ 7 w 322"/>
                <a:gd name="T9" fmla="*/ 1 h 83"/>
                <a:gd name="T10" fmla="*/ 7 w 322"/>
                <a:gd name="T11" fmla="*/ 1 h 83"/>
                <a:gd name="T12" fmla="*/ 6 w 322"/>
                <a:gd name="T13" fmla="*/ 1 h 83"/>
                <a:gd name="T14" fmla="*/ 4 w 322"/>
                <a:gd name="T15" fmla="*/ 0 h 83"/>
                <a:gd name="T16" fmla="*/ 2 w 322"/>
                <a:gd name="T17" fmla="*/ 0 h 83"/>
                <a:gd name="T18" fmla="*/ 0 w 322"/>
                <a:gd name="T19" fmla="*/ 4 h 83"/>
                <a:gd name="T20" fmla="*/ 0 w 322"/>
                <a:gd name="T21" fmla="*/ 29 h 83"/>
                <a:gd name="T22" fmla="*/ 1 w 322"/>
                <a:gd name="T23" fmla="*/ 32 h 83"/>
                <a:gd name="T24" fmla="*/ 20 w 322"/>
                <a:gd name="T25" fmla="*/ 59 h 83"/>
                <a:gd name="T26" fmla="*/ 162 w 322"/>
                <a:gd name="T27" fmla="*/ 83 h 83"/>
                <a:gd name="T28" fmla="*/ 304 w 322"/>
                <a:gd name="T29" fmla="*/ 59 h 83"/>
                <a:gd name="T30" fmla="*/ 321 w 322"/>
                <a:gd name="T31" fmla="*/ 38 h 83"/>
                <a:gd name="T32" fmla="*/ 322 w 322"/>
                <a:gd name="T33" fmla="*/ 37 h 83"/>
                <a:gd name="T34" fmla="*/ 322 w 322"/>
                <a:gd name="T35" fmla="*/ 5 h 83"/>
                <a:gd name="T36" fmla="*/ 320 w 322"/>
                <a:gd name="T37"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83">
                  <a:moveTo>
                    <a:pt x="320" y="2"/>
                  </a:moveTo>
                  <a:cubicBezTo>
                    <a:pt x="319" y="2"/>
                    <a:pt x="318" y="2"/>
                    <a:pt x="318" y="2"/>
                  </a:cubicBezTo>
                  <a:cubicBezTo>
                    <a:pt x="317" y="2"/>
                    <a:pt x="316" y="2"/>
                    <a:pt x="316" y="2"/>
                  </a:cubicBezTo>
                  <a:cubicBezTo>
                    <a:pt x="302" y="10"/>
                    <a:pt x="260" y="30"/>
                    <a:pt x="162" y="30"/>
                  </a:cubicBezTo>
                  <a:cubicBezTo>
                    <a:pt x="63" y="30"/>
                    <a:pt x="21" y="10"/>
                    <a:pt x="7" y="1"/>
                  </a:cubicBezTo>
                  <a:cubicBezTo>
                    <a:pt x="7" y="1"/>
                    <a:pt x="7" y="1"/>
                    <a:pt x="7" y="1"/>
                  </a:cubicBezTo>
                  <a:cubicBezTo>
                    <a:pt x="6" y="1"/>
                    <a:pt x="6" y="1"/>
                    <a:pt x="6" y="1"/>
                  </a:cubicBezTo>
                  <a:cubicBezTo>
                    <a:pt x="6" y="0"/>
                    <a:pt x="5" y="0"/>
                    <a:pt x="4" y="0"/>
                  </a:cubicBezTo>
                  <a:cubicBezTo>
                    <a:pt x="3" y="0"/>
                    <a:pt x="3" y="0"/>
                    <a:pt x="2" y="0"/>
                  </a:cubicBezTo>
                  <a:cubicBezTo>
                    <a:pt x="1" y="1"/>
                    <a:pt x="0" y="2"/>
                    <a:pt x="0" y="4"/>
                  </a:cubicBezTo>
                  <a:cubicBezTo>
                    <a:pt x="0" y="29"/>
                    <a:pt x="0" y="29"/>
                    <a:pt x="0" y="29"/>
                  </a:cubicBezTo>
                  <a:cubicBezTo>
                    <a:pt x="0" y="30"/>
                    <a:pt x="1" y="31"/>
                    <a:pt x="1" y="32"/>
                  </a:cubicBezTo>
                  <a:cubicBezTo>
                    <a:pt x="2" y="43"/>
                    <a:pt x="8" y="52"/>
                    <a:pt x="20" y="59"/>
                  </a:cubicBezTo>
                  <a:cubicBezTo>
                    <a:pt x="26" y="63"/>
                    <a:pt x="64" y="83"/>
                    <a:pt x="162" y="83"/>
                  </a:cubicBezTo>
                  <a:cubicBezTo>
                    <a:pt x="261" y="83"/>
                    <a:pt x="298" y="63"/>
                    <a:pt x="304" y="59"/>
                  </a:cubicBezTo>
                  <a:cubicBezTo>
                    <a:pt x="313" y="53"/>
                    <a:pt x="319" y="46"/>
                    <a:pt x="321" y="38"/>
                  </a:cubicBezTo>
                  <a:cubicBezTo>
                    <a:pt x="322" y="38"/>
                    <a:pt x="322" y="38"/>
                    <a:pt x="322" y="37"/>
                  </a:cubicBezTo>
                  <a:cubicBezTo>
                    <a:pt x="322" y="5"/>
                    <a:pt x="322" y="5"/>
                    <a:pt x="322" y="5"/>
                  </a:cubicBezTo>
                  <a:cubicBezTo>
                    <a:pt x="322" y="4"/>
                    <a:pt x="321" y="3"/>
                    <a:pt x="320" y="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sp>
        <p:nvSpPr>
          <p:cNvPr id="85" name="Freeform 96"/>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2" name="Picture 1">
            <a:extLst>
              <a:ext uri="{FF2B5EF4-FFF2-40B4-BE49-F238E27FC236}">
                <a16:creationId xmlns:a16="http://schemas.microsoft.com/office/drawing/2014/main" id="{F13E3680-7986-450D-BBC7-E9487E423486}"/>
              </a:ext>
            </a:extLst>
          </p:cNvPr>
          <p:cNvPicPr>
            <a:picLocks noChangeAspect="1"/>
          </p:cNvPicPr>
          <p:nvPr/>
        </p:nvPicPr>
        <p:blipFill>
          <a:blip r:embed="rId3"/>
          <a:stretch>
            <a:fillRect/>
          </a:stretch>
        </p:blipFill>
        <p:spPr>
          <a:xfrm>
            <a:off x="11359011" y="14840"/>
            <a:ext cx="801693" cy="408467"/>
          </a:xfrm>
          <a:prstGeom prst="rect">
            <a:avLst/>
          </a:prstGeom>
        </p:spPr>
      </p:pic>
    </p:spTree>
    <p:extLst>
      <p:ext uri="{BB962C8B-B14F-4D97-AF65-F5344CB8AC3E}">
        <p14:creationId xmlns:p14="http://schemas.microsoft.com/office/powerpoint/2010/main" val="82132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2019 Planned Capabilities</a:t>
            </a:r>
            <a:endParaRPr lang="en-US" sz="1800" dirty="0">
              <a:solidFill>
                <a:schemeClr val="tx2"/>
              </a:solidFill>
            </a:endParaRPr>
          </a:p>
        </p:txBody>
      </p:sp>
      <p:sp>
        <p:nvSpPr>
          <p:cNvPr id="85" name="Freeform 96"/>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2" name="Picture 1">
            <a:extLst>
              <a:ext uri="{FF2B5EF4-FFF2-40B4-BE49-F238E27FC236}">
                <a16:creationId xmlns:a16="http://schemas.microsoft.com/office/drawing/2014/main" id="{F13E3680-7986-450D-BBC7-E9487E423486}"/>
              </a:ext>
            </a:extLst>
          </p:cNvPr>
          <p:cNvPicPr>
            <a:picLocks noChangeAspect="1"/>
          </p:cNvPicPr>
          <p:nvPr/>
        </p:nvPicPr>
        <p:blipFill>
          <a:blip r:embed="rId3"/>
          <a:stretch>
            <a:fillRect/>
          </a:stretch>
        </p:blipFill>
        <p:spPr>
          <a:xfrm>
            <a:off x="11359011" y="14840"/>
            <a:ext cx="801693" cy="408467"/>
          </a:xfrm>
          <a:prstGeom prst="rect">
            <a:avLst/>
          </a:prstGeom>
        </p:spPr>
      </p:pic>
      <p:sp>
        <p:nvSpPr>
          <p:cNvPr id="30" name="TextBox 29">
            <a:extLst>
              <a:ext uri="{FF2B5EF4-FFF2-40B4-BE49-F238E27FC236}">
                <a16:creationId xmlns:a16="http://schemas.microsoft.com/office/drawing/2014/main" id="{CCFFD928-FF65-457A-93F7-11346ECF8158}"/>
              </a:ext>
            </a:extLst>
          </p:cNvPr>
          <p:cNvSpPr txBox="1"/>
          <p:nvPr/>
        </p:nvSpPr>
        <p:spPr>
          <a:xfrm>
            <a:off x="577789" y="1246205"/>
            <a:ext cx="6641765" cy="507831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200" u="sng" dirty="0">
                <a:solidFill>
                  <a:schemeClr val="accent2"/>
                </a:solidFill>
              </a:rPr>
              <a:t>Advanced Statistical Analytics</a:t>
            </a:r>
          </a:p>
          <a:p>
            <a:pPr marL="742950" lvl="1" indent="-285750">
              <a:buFont typeface="Arial" panose="020B0604020202020204" pitchFamily="34" charset="0"/>
              <a:buChar char="•"/>
            </a:pPr>
            <a:r>
              <a:rPr lang="en-US" sz="1200" dirty="0">
                <a:solidFill>
                  <a:schemeClr val="accent2"/>
                </a:solidFill>
              </a:rPr>
              <a:t>Extract and Organize MES data for Statistical analysis</a:t>
            </a:r>
          </a:p>
          <a:p>
            <a:pPr marL="742950" lvl="1" indent="-285750">
              <a:buFont typeface="Arial" panose="020B0604020202020204" pitchFamily="34" charset="0"/>
              <a:buChar char="•"/>
            </a:pPr>
            <a:r>
              <a:rPr lang="en-US" sz="1200" dirty="0">
                <a:solidFill>
                  <a:schemeClr val="accent2"/>
                </a:solidFill>
              </a:rPr>
              <a:t>Use CTQ Specs Genealogy to use Children Part Attributes</a:t>
            </a:r>
          </a:p>
          <a:p>
            <a:pPr marL="742950" lvl="1" indent="-285750">
              <a:buFont typeface="Arial" panose="020B0604020202020204" pitchFamily="34" charset="0"/>
              <a:buChar char="•"/>
            </a:pPr>
            <a:r>
              <a:rPr lang="en-US" sz="1200" dirty="0">
                <a:solidFill>
                  <a:schemeClr val="accent2"/>
                </a:solidFill>
              </a:rPr>
              <a:t>Use MES &amp; Test data to determine Root cause of a problem</a:t>
            </a:r>
          </a:p>
          <a:p>
            <a:pPr marL="1200150" lvl="2" indent="-285750">
              <a:buFont typeface="Arial" panose="020B0604020202020204" pitchFamily="34" charset="0"/>
              <a:buChar char="•"/>
            </a:pPr>
            <a:r>
              <a:rPr lang="en-US" sz="1200" dirty="0">
                <a:solidFill>
                  <a:schemeClr val="accent2"/>
                </a:solidFill>
              </a:rPr>
              <a:t>One-Way ANOVA</a:t>
            </a:r>
          </a:p>
          <a:p>
            <a:pPr marL="1200150" lvl="2" indent="-285750">
              <a:buFont typeface="Arial" panose="020B0604020202020204" pitchFamily="34" charset="0"/>
              <a:buChar char="•"/>
            </a:pPr>
            <a:r>
              <a:rPr lang="en-US" sz="1200" dirty="0">
                <a:solidFill>
                  <a:schemeClr val="accent2"/>
                </a:solidFill>
              </a:rPr>
              <a:t>Simple Regression</a:t>
            </a:r>
          </a:p>
          <a:p>
            <a:pPr marL="1200150" lvl="2" indent="-285750">
              <a:buFont typeface="Arial" panose="020B0604020202020204" pitchFamily="34" charset="0"/>
              <a:buChar char="•"/>
            </a:pPr>
            <a:r>
              <a:rPr lang="en-US" sz="1200" dirty="0">
                <a:solidFill>
                  <a:schemeClr val="accent2"/>
                </a:solidFill>
              </a:rPr>
              <a:t>Logistic Regression</a:t>
            </a:r>
          </a:p>
          <a:p>
            <a:pPr marL="1200150" lvl="2" indent="-285750">
              <a:buFont typeface="Arial" panose="020B0604020202020204" pitchFamily="34" charset="0"/>
              <a:buChar char="•"/>
            </a:pPr>
            <a:r>
              <a:rPr lang="en-US" sz="1200" dirty="0">
                <a:solidFill>
                  <a:schemeClr val="accent2"/>
                </a:solidFill>
              </a:rPr>
              <a:t>Chi-squared</a:t>
            </a:r>
          </a:p>
          <a:p>
            <a:pPr marL="742950" lvl="1" indent="-285750">
              <a:buFont typeface="Arial" panose="020B0604020202020204" pitchFamily="34" charset="0"/>
              <a:buChar char="•"/>
            </a:pPr>
            <a:r>
              <a:rPr lang="en-US" sz="1200" dirty="0">
                <a:solidFill>
                  <a:schemeClr val="accent2"/>
                </a:solidFill>
              </a:rPr>
              <a:t>Dimensionality Reduction</a:t>
            </a:r>
          </a:p>
          <a:p>
            <a:pPr marL="742950" lvl="1" indent="-285750">
              <a:buFont typeface="Arial" panose="020B0604020202020204" pitchFamily="34" charset="0"/>
              <a:buChar char="•"/>
            </a:pPr>
            <a:r>
              <a:rPr lang="en-US" sz="1200" dirty="0">
                <a:solidFill>
                  <a:schemeClr val="accent2"/>
                </a:solidFill>
              </a:rPr>
              <a:t>Advanced Statistics &amp; Machine Learning</a:t>
            </a:r>
            <a:endParaRPr lang="en-US" sz="1200" u="sng" dirty="0">
              <a:solidFill>
                <a:schemeClr val="accent2"/>
              </a:solidFill>
            </a:endParaRPr>
          </a:p>
          <a:p>
            <a:pPr marL="285750" indent="-285750">
              <a:buFont typeface="Arial" panose="020B0604020202020204" pitchFamily="34" charset="0"/>
              <a:buChar char="•"/>
            </a:pPr>
            <a:r>
              <a:rPr lang="en-US" sz="1200" u="sng" dirty="0">
                <a:solidFill>
                  <a:schemeClr val="accent2"/>
                </a:solidFill>
              </a:rPr>
              <a:t>Value Stream Analytics</a:t>
            </a:r>
          </a:p>
          <a:p>
            <a:pPr marL="742950" lvl="1" indent="-285750">
              <a:buFont typeface="Arial" panose="020B0604020202020204" pitchFamily="34" charset="0"/>
              <a:buChar char="•"/>
            </a:pPr>
            <a:r>
              <a:rPr lang="en-US" sz="1200" u="sng" dirty="0">
                <a:solidFill>
                  <a:schemeClr val="accent2"/>
                </a:solidFill>
              </a:rPr>
              <a:t>Value Stream KPI</a:t>
            </a:r>
          </a:p>
          <a:p>
            <a:pPr marL="1200150" lvl="2" indent="-285750">
              <a:buFont typeface="Arial" panose="020B0604020202020204" pitchFamily="34" charset="0"/>
              <a:buChar char="•"/>
            </a:pPr>
            <a:r>
              <a:rPr lang="en-US" sz="1200" dirty="0">
                <a:solidFill>
                  <a:schemeClr val="accent2"/>
                </a:solidFill>
              </a:rPr>
              <a:t>DPU</a:t>
            </a:r>
          </a:p>
          <a:p>
            <a:pPr marL="1200150" lvl="2" indent="-285750">
              <a:buFont typeface="Arial" panose="020B0604020202020204" pitchFamily="34" charset="0"/>
              <a:buChar char="•"/>
            </a:pPr>
            <a:r>
              <a:rPr lang="en-US" sz="1200" dirty="0">
                <a:solidFill>
                  <a:schemeClr val="accent2"/>
                </a:solidFill>
              </a:rPr>
              <a:t>Lead Time (Total &amp; Manufacturing)</a:t>
            </a:r>
          </a:p>
          <a:p>
            <a:pPr marL="1200150" lvl="2" indent="-285750">
              <a:buFont typeface="Arial" panose="020B0604020202020204" pitchFamily="34" charset="0"/>
              <a:buChar char="•"/>
            </a:pPr>
            <a:r>
              <a:rPr lang="en-US" sz="1200" dirty="0">
                <a:solidFill>
                  <a:schemeClr val="accent2"/>
                </a:solidFill>
              </a:rPr>
              <a:t>WIP</a:t>
            </a:r>
          </a:p>
          <a:p>
            <a:pPr marL="1200150" lvl="2" indent="-285750">
              <a:buFont typeface="Arial" panose="020B0604020202020204" pitchFamily="34" charset="0"/>
              <a:buChar char="•"/>
            </a:pPr>
            <a:r>
              <a:rPr lang="en-US" sz="1200" dirty="0">
                <a:solidFill>
                  <a:schemeClr val="accent2"/>
                </a:solidFill>
              </a:rPr>
              <a:t>Critical Path</a:t>
            </a:r>
          </a:p>
          <a:p>
            <a:pPr marL="742950" lvl="1" indent="-285750">
              <a:buFont typeface="Arial" panose="020B0604020202020204" pitchFamily="34" charset="0"/>
              <a:buChar char="•"/>
            </a:pPr>
            <a:r>
              <a:rPr lang="en-US" sz="1200" u="sng" dirty="0">
                <a:solidFill>
                  <a:schemeClr val="accent2"/>
                </a:solidFill>
              </a:rPr>
              <a:t>Process Mining to Identify:</a:t>
            </a:r>
          </a:p>
          <a:p>
            <a:pPr marL="1200150" lvl="2" indent="-285750">
              <a:buFont typeface="Arial" panose="020B0604020202020204" pitchFamily="34" charset="0"/>
              <a:buChar char="•"/>
            </a:pPr>
            <a:r>
              <a:rPr lang="en-US" sz="1200" dirty="0">
                <a:solidFill>
                  <a:schemeClr val="accent2"/>
                </a:solidFill>
              </a:rPr>
              <a:t>Bottlenecks</a:t>
            </a:r>
          </a:p>
          <a:p>
            <a:pPr marL="1200150" lvl="2" indent="-285750">
              <a:buFont typeface="Arial" panose="020B0604020202020204" pitchFamily="34" charset="0"/>
              <a:buChar char="•"/>
            </a:pPr>
            <a:r>
              <a:rPr lang="en-US" sz="1200" dirty="0">
                <a:solidFill>
                  <a:schemeClr val="accent2"/>
                </a:solidFill>
              </a:rPr>
              <a:t>Critical Routes &amp; Operations</a:t>
            </a:r>
          </a:p>
          <a:p>
            <a:pPr marL="1200150" lvl="2" indent="-285750">
              <a:buFont typeface="Arial" panose="020B0604020202020204" pitchFamily="34" charset="0"/>
              <a:buChar char="•"/>
            </a:pPr>
            <a:r>
              <a:rPr lang="en-US" sz="1200" dirty="0">
                <a:solidFill>
                  <a:schemeClr val="accent2"/>
                </a:solidFill>
              </a:rPr>
              <a:t>Critical Personnel</a:t>
            </a:r>
            <a:endParaRPr lang="en-US" sz="1200" u="sng" dirty="0">
              <a:solidFill>
                <a:schemeClr val="accent2"/>
              </a:solidFill>
            </a:endParaRPr>
          </a:p>
          <a:p>
            <a:pPr marL="285750" indent="-285750">
              <a:buFont typeface="Arial" panose="020B0604020202020204" pitchFamily="34" charset="0"/>
              <a:buChar char="•"/>
            </a:pPr>
            <a:r>
              <a:rPr lang="en-US" sz="1200" u="sng" dirty="0">
                <a:solidFill>
                  <a:schemeClr val="accent2"/>
                </a:solidFill>
              </a:rPr>
              <a:t>Machine Data</a:t>
            </a:r>
          </a:p>
          <a:p>
            <a:pPr marL="742950" lvl="1" indent="-285750">
              <a:buFont typeface="Arial" panose="020B0604020202020204" pitchFamily="34" charset="0"/>
              <a:buChar char="•"/>
            </a:pPr>
            <a:r>
              <a:rPr lang="en-US" sz="1200" dirty="0">
                <a:solidFill>
                  <a:schemeClr val="accent2"/>
                </a:solidFill>
              </a:rPr>
              <a:t>Visualize Parameter Performance</a:t>
            </a:r>
          </a:p>
          <a:p>
            <a:pPr marL="742950" lvl="1" indent="-285750">
              <a:buFont typeface="Arial" panose="020B0604020202020204" pitchFamily="34" charset="0"/>
              <a:buChar char="•"/>
            </a:pPr>
            <a:r>
              <a:rPr lang="en-US" sz="1200" dirty="0">
                <a:solidFill>
                  <a:schemeClr val="accent2"/>
                </a:solidFill>
              </a:rPr>
              <a:t>Compare Cycles from same recipe</a:t>
            </a:r>
          </a:p>
          <a:p>
            <a:pPr marL="742950" lvl="1" indent="-285750">
              <a:buFont typeface="Arial" panose="020B0604020202020204" pitchFamily="34" charset="0"/>
              <a:buChar char="•"/>
            </a:pPr>
            <a:r>
              <a:rPr lang="en-US" sz="1200" dirty="0">
                <a:solidFill>
                  <a:schemeClr val="accent2"/>
                </a:solidFill>
              </a:rPr>
              <a:t>Cycle Phases Descriptive Statistics (ex. Slope during ramp up, </a:t>
            </a:r>
          </a:p>
          <a:p>
            <a:pPr lvl="1"/>
            <a:r>
              <a:rPr lang="en-US" sz="1200" dirty="0">
                <a:solidFill>
                  <a:schemeClr val="accent2"/>
                </a:solidFill>
              </a:rPr>
              <a:t>Max, Min, </a:t>
            </a:r>
            <a:r>
              <a:rPr lang="en-US" sz="1200" dirty="0" err="1">
                <a:solidFill>
                  <a:schemeClr val="accent2"/>
                </a:solidFill>
              </a:rPr>
              <a:t>etc</a:t>
            </a:r>
            <a:r>
              <a:rPr lang="en-US" sz="1200" dirty="0">
                <a:solidFill>
                  <a:schemeClr val="accent2"/>
                </a:solidFill>
              </a:rPr>
              <a:t>)</a:t>
            </a:r>
          </a:p>
          <a:p>
            <a:pPr marL="628650" lvl="1" indent="-171450">
              <a:buFont typeface="Arial" panose="020B0604020202020204" pitchFamily="34" charset="0"/>
              <a:buChar char="•"/>
            </a:pPr>
            <a:r>
              <a:rPr lang="en-US" sz="1200" dirty="0">
                <a:solidFill>
                  <a:schemeClr val="accent2"/>
                </a:solidFill>
              </a:rPr>
              <a:t>Identify abnormalities &amp; alert operator</a:t>
            </a:r>
          </a:p>
          <a:p>
            <a:endParaRPr lang="en-US" dirty="0">
              <a:solidFill>
                <a:schemeClr val="accent2"/>
              </a:solidFill>
            </a:endParaRPr>
          </a:p>
        </p:txBody>
      </p:sp>
      <p:pic>
        <p:nvPicPr>
          <p:cNvPr id="33" name="Picture 32">
            <a:extLst>
              <a:ext uri="{FF2B5EF4-FFF2-40B4-BE49-F238E27FC236}">
                <a16:creationId xmlns:a16="http://schemas.microsoft.com/office/drawing/2014/main" id="{7C192509-7506-4837-BAB6-2A2E803E7659}"/>
              </a:ext>
            </a:extLst>
          </p:cNvPr>
          <p:cNvPicPr>
            <a:picLocks noChangeAspect="1"/>
          </p:cNvPicPr>
          <p:nvPr/>
        </p:nvPicPr>
        <p:blipFill rotWithShape="1">
          <a:blip r:embed="rId4"/>
          <a:srcRect t="11734" r="18906" b="5956"/>
          <a:stretch/>
        </p:blipFill>
        <p:spPr>
          <a:xfrm>
            <a:off x="6476476" y="967885"/>
            <a:ext cx="4386412" cy="2504408"/>
          </a:xfrm>
          <a:prstGeom prst="rect">
            <a:avLst/>
          </a:prstGeom>
        </p:spPr>
      </p:pic>
      <p:pic>
        <p:nvPicPr>
          <p:cNvPr id="34" name="Picture 33">
            <a:extLst>
              <a:ext uri="{FF2B5EF4-FFF2-40B4-BE49-F238E27FC236}">
                <a16:creationId xmlns:a16="http://schemas.microsoft.com/office/drawing/2014/main" id="{B69A5B2C-3704-4E54-B75B-DEC87D90311C}"/>
              </a:ext>
            </a:extLst>
          </p:cNvPr>
          <p:cNvPicPr>
            <a:picLocks noChangeAspect="1"/>
          </p:cNvPicPr>
          <p:nvPr/>
        </p:nvPicPr>
        <p:blipFill>
          <a:blip r:embed="rId5"/>
          <a:stretch>
            <a:fillRect/>
          </a:stretch>
        </p:blipFill>
        <p:spPr>
          <a:xfrm>
            <a:off x="5486399" y="3705554"/>
            <a:ext cx="2754983" cy="1798738"/>
          </a:xfrm>
          <a:prstGeom prst="rect">
            <a:avLst/>
          </a:prstGeom>
        </p:spPr>
      </p:pic>
      <p:pic>
        <p:nvPicPr>
          <p:cNvPr id="10" name="Picture 9">
            <a:extLst>
              <a:ext uri="{FF2B5EF4-FFF2-40B4-BE49-F238E27FC236}">
                <a16:creationId xmlns:a16="http://schemas.microsoft.com/office/drawing/2014/main" id="{917D9360-3699-43D5-A389-832FCBDB67DD}"/>
              </a:ext>
            </a:extLst>
          </p:cNvPr>
          <p:cNvPicPr>
            <a:picLocks noChangeAspect="1"/>
          </p:cNvPicPr>
          <p:nvPr/>
        </p:nvPicPr>
        <p:blipFill>
          <a:blip r:embed="rId6"/>
          <a:stretch>
            <a:fillRect/>
          </a:stretch>
        </p:blipFill>
        <p:spPr>
          <a:xfrm>
            <a:off x="8574423" y="4107417"/>
            <a:ext cx="3197758" cy="1798739"/>
          </a:xfrm>
          <a:prstGeom prst="rect">
            <a:avLst/>
          </a:prstGeom>
        </p:spPr>
      </p:pic>
      <p:sp>
        <p:nvSpPr>
          <p:cNvPr id="3" name="Rectangle 2">
            <a:extLst>
              <a:ext uri="{FF2B5EF4-FFF2-40B4-BE49-F238E27FC236}">
                <a16:creationId xmlns:a16="http://schemas.microsoft.com/office/drawing/2014/main" id="{23006C6A-D8CD-4FAC-8680-66818D9FD4A7}"/>
              </a:ext>
            </a:extLst>
          </p:cNvPr>
          <p:cNvSpPr/>
          <p:nvPr/>
        </p:nvSpPr>
        <p:spPr>
          <a:xfrm>
            <a:off x="571499" y="4916557"/>
            <a:ext cx="4581859" cy="1139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24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F8AF0E-C92E-4EDF-94F8-C89B59D71EC2}"/>
              </a:ext>
            </a:extLst>
          </p:cNvPr>
          <p:cNvSpPr>
            <a:spLocks noGrp="1"/>
          </p:cNvSpPr>
          <p:nvPr>
            <p:ph type="dt" sz="half" idx="10"/>
          </p:nvPr>
        </p:nvSpPr>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1C05E30A-10D9-4383-8362-0432E167D098}"/>
              </a:ext>
            </a:extLst>
          </p:cNvPr>
          <p:cNvSpPr>
            <a:spLocks noGrp="1"/>
          </p:cNvSpPr>
          <p:nvPr>
            <p:ph type="ftr" sz="quarter" idx="11"/>
          </p:nvPr>
        </p:nvSpPr>
        <p:spPr>
          <a:xfrm>
            <a:off x="1627632" y="6472976"/>
            <a:ext cx="2688336" cy="182880"/>
          </a:xfrm>
        </p:spPr>
        <p:txBody>
          <a:bodyPr/>
          <a:lstStyle/>
          <a:p>
            <a:r>
              <a:rPr lang="en-CA"/>
              <a:t>Presentation Title</a:t>
            </a:r>
          </a:p>
        </p:txBody>
      </p:sp>
      <p:sp>
        <p:nvSpPr>
          <p:cNvPr id="5" name="Slide Number Placeholder 4">
            <a:extLst>
              <a:ext uri="{FF2B5EF4-FFF2-40B4-BE49-F238E27FC236}">
                <a16:creationId xmlns:a16="http://schemas.microsoft.com/office/drawing/2014/main" id="{C2F51543-DEA6-4D16-9852-781134A6525B}"/>
              </a:ext>
            </a:extLst>
          </p:cNvPr>
          <p:cNvSpPr>
            <a:spLocks noGrp="1"/>
          </p:cNvSpPr>
          <p:nvPr>
            <p:ph type="sldNum" sz="quarter" idx="12"/>
          </p:nvPr>
        </p:nvSpPr>
        <p:spPr/>
        <p:txBody>
          <a:bodyPr/>
          <a:lstStyle/>
          <a:p>
            <a:fld id="{00E6A5BD-C011-4A45-AA3A-201790FB7F2B}" type="slidenum">
              <a:rPr lang="en-CA" smtClean="0"/>
              <a:t>7</a:t>
            </a:fld>
            <a:endParaRPr lang="en-CA"/>
          </a:p>
        </p:txBody>
      </p:sp>
      <p:sp>
        <p:nvSpPr>
          <p:cNvPr id="47" name="Title 5">
            <a:extLst>
              <a:ext uri="{FF2B5EF4-FFF2-40B4-BE49-F238E27FC236}">
                <a16:creationId xmlns:a16="http://schemas.microsoft.com/office/drawing/2014/main" id="{8DBC9A61-B930-4CD7-AA02-1E4BEF823845}"/>
              </a:ext>
            </a:extLst>
          </p:cNvPr>
          <p:cNvSpPr>
            <a:spLocks noGrp="1"/>
          </p:cNvSpPr>
          <p:nvPr>
            <p:ph type="title"/>
          </p:nvPr>
        </p:nvSpPr>
        <p:spPr>
          <a:xfrm>
            <a:off x="1627188" y="208834"/>
            <a:ext cx="8997696" cy="914400"/>
          </a:xfrm>
        </p:spPr>
        <p:txBody>
          <a:bodyPr>
            <a:normAutofit/>
          </a:bodyPr>
          <a:lstStyle/>
          <a:p>
            <a:r>
              <a:rPr lang="en-US" dirty="0"/>
              <a:t>High Level Architecture – Machine Data</a:t>
            </a:r>
            <a:endParaRPr lang="en-US" sz="1800" dirty="0">
              <a:solidFill>
                <a:schemeClr val="tx2"/>
              </a:solidFill>
            </a:endParaRPr>
          </a:p>
        </p:txBody>
      </p:sp>
      <p:sp>
        <p:nvSpPr>
          <p:cNvPr id="48" name="Freeform 96">
            <a:extLst>
              <a:ext uri="{FF2B5EF4-FFF2-40B4-BE49-F238E27FC236}">
                <a16:creationId xmlns:a16="http://schemas.microsoft.com/office/drawing/2014/main" id="{CA55F940-EB51-4A74-8697-0702ECF4356E}"/>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63" name="Picture 62">
            <a:extLst>
              <a:ext uri="{FF2B5EF4-FFF2-40B4-BE49-F238E27FC236}">
                <a16:creationId xmlns:a16="http://schemas.microsoft.com/office/drawing/2014/main" id="{E11C7909-AA55-45BD-A494-1E519CB7D365}"/>
              </a:ext>
            </a:extLst>
          </p:cNvPr>
          <p:cNvPicPr>
            <a:picLocks noChangeAspect="1"/>
          </p:cNvPicPr>
          <p:nvPr/>
        </p:nvPicPr>
        <p:blipFill>
          <a:blip r:embed="rId2"/>
          <a:stretch>
            <a:fillRect/>
          </a:stretch>
        </p:blipFill>
        <p:spPr>
          <a:xfrm>
            <a:off x="11359011" y="14840"/>
            <a:ext cx="801693" cy="408467"/>
          </a:xfrm>
          <a:prstGeom prst="rect">
            <a:avLst/>
          </a:prstGeom>
        </p:spPr>
      </p:pic>
      <p:pic>
        <p:nvPicPr>
          <p:cNvPr id="2" name="Picture 1">
            <a:extLst>
              <a:ext uri="{FF2B5EF4-FFF2-40B4-BE49-F238E27FC236}">
                <a16:creationId xmlns:a16="http://schemas.microsoft.com/office/drawing/2014/main" id="{4E22EA66-91CE-49BA-A092-86FD6D07032C}"/>
              </a:ext>
            </a:extLst>
          </p:cNvPr>
          <p:cNvPicPr>
            <a:picLocks noChangeAspect="1"/>
          </p:cNvPicPr>
          <p:nvPr/>
        </p:nvPicPr>
        <p:blipFill>
          <a:blip r:embed="rId3"/>
          <a:stretch>
            <a:fillRect/>
          </a:stretch>
        </p:blipFill>
        <p:spPr>
          <a:xfrm>
            <a:off x="1110343" y="1276722"/>
            <a:ext cx="10415450" cy="4496287"/>
          </a:xfrm>
          <a:prstGeom prst="rect">
            <a:avLst/>
          </a:prstGeom>
        </p:spPr>
      </p:pic>
    </p:spTree>
    <p:extLst>
      <p:ext uri="{BB962C8B-B14F-4D97-AF65-F5344CB8AC3E}">
        <p14:creationId xmlns:p14="http://schemas.microsoft.com/office/powerpoint/2010/main" val="24788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00792-3861-497A-BEA2-2AE93202A085}"/>
              </a:ext>
            </a:extLst>
          </p:cNvPr>
          <p:cNvSpPr>
            <a:spLocks noGrp="1"/>
          </p:cNvSpPr>
          <p:nvPr>
            <p:ph type="dt" sz="half" idx="10"/>
          </p:nvPr>
        </p:nvSpPr>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E0EAE36B-1823-4477-A53B-41714126BAA8}"/>
              </a:ext>
            </a:extLst>
          </p:cNvPr>
          <p:cNvSpPr>
            <a:spLocks noGrp="1"/>
          </p:cNvSpPr>
          <p:nvPr>
            <p:ph type="ftr" sz="quarter" idx="11"/>
          </p:nvPr>
        </p:nvSpPr>
        <p:spPr/>
        <p:txBody>
          <a:bodyPr/>
          <a:lstStyle/>
          <a:p>
            <a:r>
              <a:rPr lang="en-CA"/>
              <a:t>Presentation Title</a:t>
            </a:r>
          </a:p>
        </p:txBody>
      </p:sp>
      <p:sp>
        <p:nvSpPr>
          <p:cNvPr id="5" name="Slide Number Placeholder 4">
            <a:extLst>
              <a:ext uri="{FF2B5EF4-FFF2-40B4-BE49-F238E27FC236}">
                <a16:creationId xmlns:a16="http://schemas.microsoft.com/office/drawing/2014/main" id="{B6307A8D-C599-481F-B9BC-AFFAB5C13C9C}"/>
              </a:ext>
            </a:extLst>
          </p:cNvPr>
          <p:cNvSpPr>
            <a:spLocks noGrp="1"/>
          </p:cNvSpPr>
          <p:nvPr>
            <p:ph type="sldNum" sz="quarter" idx="12"/>
          </p:nvPr>
        </p:nvSpPr>
        <p:spPr/>
        <p:txBody>
          <a:bodyPr/>
          <a:lstStyle/>
          <a:p>
            <a:fld id="{00E6A5BD-C011-4A45-AA3A-201790FB7F2B}" type="slidenum">
              <a:rPr lang="en-CA" smtClean="0"/>
              <a:t>8</a:t>
            </a:fld>
            <a:endParaRPr lang="en-CA"/>
          </a:p>
        </p:txBody>
      </p:sp>
      <p:sp>
        <p:nvSpPr>
          <p:cNvPr id="6" name="Title 5">
            <a:extLst>
              <a:ext uri="{FF2B5EF4-FFF2-40B4-BE49-F238E27FC236}">
                <a16:creationId xmlns:a16="http://schemas.microsoft.com/office/drawing/2014/main" id="{D53C5591-3FDA-4355-A558-772243B8CDD5}"/>
              </a:ext>
            </a:extLst>
          </p:cNvPr>
          <p:cNvSpPr>
            <a:spLocks noGrp="1"/>
          </p:cNvSpPr>
          <p:nvPr>
            <p:ph type="title"/>
          </p:nvPr>
        </p:nvSpPr>
        <p:spPr>
          <a:xfrm>
            <a:off x="1627188" y="222086"/>
            <a:ext cx="8997696" cy="914400"/>
          </a:xfrm>
        </p:spPr>
        <p:txBody>
          <a:bodyPr>
            <a:normAutofit/>
          </a:bodyPr>
          <a:lstStyle/>
          <a:p>
            <a:r>
              <a:rPr lang="en-US" dirty="0"/>
              <a:t>Visualize Live Data</a:t>
            </a:r>
            <a:endParaRPr lang="en-US" sz="1800" dirty="0">
              <a:solidFill>
                <a:schemeClr val="tx2"/>
              </a:solidFill>
            </a:endParaRPr>
          </a:p>
        </p:txBody>
      </p:sp>
      <p:sp>
        <p:nvSpPr>
          <p:cNvPr id="7" name="Freeform 96">
            <a:extLst>
              <a:ext uri="{FF2B5EF4-FFF2-40B4-BE49-F238E27FC236}">
                <a16:creationId xmlns:a16="http://schemas.microsoft.com/office/drawing/2014/main" id="{DD5E5D40-A821-4A81-BF70-B60C8CA8907C}"/>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B3E4594C-E53E-4FCE-AA06-B0EFBDD9477E}"/>
              </a:ext>
            </a:extLst>
          </p:cNvPr>
          <p:cNvPicPr>
            <a:picLocks noChangeAspect="1"/>
          </p:cNvPicPr>
          <p:nvPr/>
        </p:nvPicPr>
        <p:blipFill>
          <a:blip r:embed="rId2"/>
          <a:stretch>
            <a:fillRect/>
          </a:stretch>
        </p:blipFill>
        <p:spPr>
          <a:xfrm>
            <a:off x="1627188" y="1136486"/>
            <a:ext cx="3643728" cy="2333891"/>
          </a:xfrm>
          <a:prstGeom prst="rect">
            <a:avLst/>
          </a:prstGeom>
        </p:spPr>
      </p:pic>
      <p:pic>
        <p:nvPicPr>
          <p:cNvPr id="9" name="Picture 8">
            <a:extLst>
              <a:ext uri="{FF2B5EF4-FFF2-40B4-BE49-F238E27FC236}">
                <a16:creationId xmlns:a16="http://schemas.microsoft.com/office/drawing/2014/main" id="{CA612A29-A3BA-468C-A89A-DF2ECB7B7596}"/>
              </a:ext>
            </a:extLst>
          </p:cNvPr>
          <p:cNvPicPr>
            <a:picLocks noChangeAspect="1"/>
          </p:cNvPicPr>
          <p:nvPr/>
        </p:nvPicPr>
        <p:blipFill>
          <a:blip r:embed="rId3"/>
          <a:stretch>
            <a:fillRect/>
          </a:stretch>
        </p:blipFill>
        <p:spPr>
          <a:xfrm>
            <a:off x="7547773" y="1031036"/>
            <a:ext cx="4031043" cy="2410228"/>
          </a:xfrm>
          <a:prstGeom prst="rect">
            <a:avLst/>
          </a:prstGeom>
        </p:spPr>
      </p:pic>
      <p:pic>
        <p:nvPicPr>
          <p:cNvPr id="11" name="Picture 10">
            <a:extLst>
              <a:ext uri="{FF2B5EF4-FFF2-40B4-BE49-F238E27FC236}">
                <a16:creationId xmlns:a16="http://schemas.microsoft.com/office/drawing/2014/main" id="{9E11AFE9-BB4A-4C85-A30E-15F2DC000883}"/>
              </a:ext>
            </a:extLst>
          </p:cNvPr>
          <p:cNvPicPr>
            <a:picLocks noChangeAspect="1"/>
          </p:cNvPicPr>
          <p:nvPr/>
        </p:nvPicPr>
        <p:blipFill>
          <a:blip r:embed="rId4"/>
          <a:stretch>
            <a:fillRect/>
          </a:stretch>
        </p:blipFill>
        <p:spPr>
          <a:xfrm>
            <a:off x="7329154" y="4027375"/>
            <a:ext cx="4658139" cy="2211309"/>
          </a:xfrm>
          <a:prstGeom prst="rect">
            <a:avLst/>
          </a:prstGeom>
        </p:spPr>
      </p:pic>
      <p:pic>
        <p:nvPicPr>
          <p:cNvPr id="12" name="Picture 11">
            <a:extLst>
              <a:ext uri="{FF2B5EF4-FFF2-40B4-BE49-F238E27FC236}">
                <a16:creationId xmlns:a16="http://schemas.microsoft.com/office/drawing/2014/main" id="{A0872C1E-FB5D-4F46-9043-B724AB4D19E0}"/>
              </a:ext>
            </a:extLst>
          </p:cNvPr>
          <p:cNvPicPr>
            <a:picLocks noChangeAspect="1"/>
          </p:cNvPicPr>
          <p:nvPr/>
        </p:nvPicPr>
        <p:blipFill>
          <a:blip r:embed="rId5"/>
          <a:stretch>
            <a:fillRect/>
          </a:stretch>
        </p:blipFill>
        <p:spPr>
          <a:xfrm>
            <a:off x="460687" y="4250442"/>
            <a:ext cx="5237748" cy="1311473"/>
          </a:xfrm>
          <a:prstGeom prst="rect">
            <a:avLst/>
          </a:prstGeom>
        </p:spPr>
      </p:pic>
      <p:sp>
        <p:nvSpPr>
          <p:cNvPr id="13" name="TextBox 12">
            <a:extLst>
              <a:ext uri="{FF2B5EF4-FFF2-40B4-BE49-F238E27FC236}">
                <a16:creationId xmlns:a16="http://schemas.microsoft.com/office/drawing/2014/main" id="{B98626DB-76AE-4008-A966-B8257E20A174}"/>
              </a:ext>
            </a:extLst>
          </p:cNvPr>
          <p:cNvSpPr txBox="1"/>
          <p:nvPr/>
        </p:nvSpPr>
        <p:spPr>
          <a:xfrm>
            <a:off x="279711" y="1912985"/>
            <a:ext cx="1203118" cy="646331"/>
          </a:xfrm>
          <a:prstGeom prst="rect">
            <a:avLst/>
          </a:prstGeom>
          <a:noFill/>
        </p:spPr>
        <p:txBody>
          <a:bodyPr wrap="square" lIns="0" tIns="0" rIns="0" bIns="0" rtlCol="0">
            <a:spAutoFit/>
          </a:bodyPr>
          <a:lstStyle/>
          <a:p>
            <a:pPr algn="ctr"/>
            <a:r>
              <a:rPr lang="en-US" sz="1400" dirty="0">
                <a:solidFill>
                  <a:schemeClr val="accent2"/>
                </a:solidFill>
              </a:rPr>
              <a:t>High level Shop Floor Health Status</a:t>
            </a:r>
          </a:p>
        </p:txBody>
      </p:sp>
      <p:sp>
        <p:nvSpPr>
          <p:cNvPr id="14" name="TextBox 13">
            <a:extLst>
              <a:ext uri="{FF2B5EF4-FFF2-40B4-BE49-F238E27FC236}">
                <a16:creationId xmlns:a16="http://schemas.microsoft.com/office/drawing/2014/main" id="{1AAAF714-5ECD-46A1-A23D-8A6A31852AAB}"/>
              </a:ext>
            </a:extLst>
          </p:cNvPr>
          <p:cNvSpPr txBox="1"/>
          <p:nvPr/>
        </p:nvSpPr>
        <p:spPr>
          <a:xfrm>
            <a:off x="6126036" y="1805263"/>
            <a:ext cx="1203118" cy="861774"/>
          </a:xfrm>
          <a:prstGeom prst="rect">
            <a:avLst/>
          </a:prstGeom>
          <a:noFill/>
        </p:spPr>
        <p:txBody>
          <a:bodyPr wrap="square" lIns="0" tIns="0" rIns="0" bIns="0" rtlCol="0">
            <a:spAutoFit/>
          </a:bodyPr>
          <a:lstStyle/>
          <a:p>
            <a:pPr algn="ctr"/>
            <a:r>
              <a:rPr lang="en-US" sz="1400" dirty="0">
                <a:solidFill>
                  <a:schemeClr val="accent2"/>
                </a:solidFill>
              </a:rPr>
              <a:t>Status Breakdown per Process / Machine Type</a:t>
            </a:r>
          </a:p>
        </p:txBody>
      </p:sp>
      <p:sp>
        <p:nvSpPr>
          <p:cNvPr id="15" name="TextBox 14">
            <a:extLst>
              <a:ext uri="{FF2B5EF4-FFF2-40B4-BE49-F238E27FC236}">
                <a16:creationId xmlns:a16="http://schemas.microsoft.com/office/drawing/2014/main" id="{F9F55742-32FC-4928-97D6-5B3A9A78D7EE}"/>
              </a:ext>
            </a:extLst>
          </p:cNvPr>
          <p:cNvSpPr txBox="1"/>
          <p:nvPr/>
        </p:nvSpPr>
        <p:spPr>
          <a:xfrm>
            <a:off x="1270794" y="5691498"/>
            <a:ext cx="2926784" cy="215444"/>
          </a:xfrm>
          <a:prstGeom prst="rect">
            <a:avLst/>
          </a:prstGeom>
          <a:noFill/>
        </p:spPr>
        <p:txBody>
          <a:bodyPr wrap="square" lIns="0" tIns="0" rIns="0" bIns="0" rtlCol="0">
            <a:spAutoFit/>
          </a:bodyPr>
          <a:lstStyle/>
          <a:p>
            <a:pPr algn="ctr"/>
            <a:r>
              <a:rPr lang="en-US" sz="1400" dirty="0">
                <a:solidFill>
                  <a:schemeClr val="accent2"/>
                </a:solidFill>
              </a:rPr>
              <a:t>Machine Utilization</a:t>
            </a:r>
          </a:p>
        </p:txBody>
      </p:sp>
      <p:sp>
        <p:nvSpPr>
          <p:cNvPr id="16" name="TextBox 15">
            <a:extLst>
              <a:ext uri="{FF2B5EF4-FFF2-40B4-BE49-F238E27FC236}">
                <a16:creationId xmlns:a16="http://schemas.microsoft.com/office/drawing/2014/main" id="{E6B5896B-44CA-4BAB-99CC-ADA6D73164AE}"/>
              </a:ext>
            </a:extLst>
          </p:cNvPr>
          <p:cNvSpPr txBox="1"/>
          <p:nvPr/>
        </p:nvSpPr>
        <p:spPr>
          <a:xfrm>
            <a:off x="6096000" y="4809863"/>
            <a:ext cx="1203118" cy="430887"/>
          </a:xfrm>
          <a:prstGeom prst="rect">
            <a:avLst/>
          </a:prstGeom>
          <a:noFill/>
        </p:spPr>
        <p:txBody>
          <a:bodyPr wrap="square" lIns="0" tIns="0" rIns="0" bIns="0" rtlCol="0">
            <a:spAutoFit/>
          </a:bodyPr>
          <a:lstStyle/>
          <a:p>
            <a:pPr algn="ctr"/>
            <a:r>
              <a:rPr lang="en-US" sz="1400" dirty="0">
                <a:solidFill>
                  <a:schemeClr val="accent2"/>
                </a:solidFill>
              </a:rPr>
              <a:t>Parameter Trending</a:t>
            </a:r>
          </a:p>
        </p:txBody>
      </p:sp>
      <p:pic>
        <p:nvPicPr>
          <p:cNvPr id="17" name="Picture 16">
            <a:extLst>
              <a:ext uri="{FF2B5EF4-FFF2-40B4-BE49-F238E27FC236}">
                <a16:creationId xmlns:a16="http://schemas.microsoft.com/office/drawing/2014/main" id="{049CA98C-002F-430F-8B0F-C8E488BE8DE2}"/>
              </a:ext>
            </a:extLst>
          </p:cNvPr>
          <p:cNvPicPr>
            <a:picLocks noChangeAspect="1"/>
          </p:cNvPicPr>
          <p:nvPr/>
        </p:nvPicPr>
        <p:blipFill>
          <a:blip r:embed="rId6"/>
          <a:stretch>
            <a:fillRect/>
          </a:stretch>
        </p:blipFill>
        <p:spPr>
          <a:xfrm>
            <a:off x="11359011" y="14840"/>
            <a:ext cx="801693" cy="408467"/>
          </a:xfrm>
          <a:prstGeom prst="rect">
            <a:avLst/>
          </a:prstGeom>
        </p:spPr>
      </p:pic>
    </p:spTree>
    <p:extLst>
      <p:ext uri="{BB962C8B-B14F-4D97-AF65-F5344CB8AC3E}">
        <p14:creationId xmlns:p14="http://schemas.microsoft.com/office/powerpoint/2010/main" val="309327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00792-3861-497A-BEA2-2AE93202A085}"/>
              </a:ext>
            </a:extLst>
          </p:cNvPr>
          <p:cNvSpPr>
            <a:spLocks noGrp="1"/>
          </p:cNvSpPr>
          <p:nvPr>
            <p:ph type="dt" sz="half" idx="10"/>
          </p:nvPr>
        </p:nvSpPr>
        <p:spPr>
          <a:xfrm>
            <a:off x="9537192" y="6472936"/>
            <a:ext cx="1563205" cy="136980"/>
          </a:xfrm>
        </p:spPr>
        <p:txBody>
          <a:bodyPr/>
          <a:lstStyle/>
          <a:p>
            <a:fld id="{9AC9EBFE-5BA1-460F-BE92-8CF5579A714B}" type="datetime4">
              <a:rPr lang="en-US" smtClean="0"/>
              <a:t>November 20, 2018</a:t>
            </a:fld>
            <a:endParaRPr lang="en-CA"/>
          </a:p>
        </p:txBody>
      </p:sp>
      <p:sp>
        <p:nvSpPr>
          <p:cNvPr id="4" name="Footer Placeholder 3">
            <a:extLst>
              <a:ext uri="{FF2B5EF4-FFF2-40B4-BE49-F238E27FC236}">
                <a16:creationId xmlns:a16="http://schemas.microsoft.com/office/drawing/2014/main" id="{E0EAE36B-1823-4477-A53B-41714126BAA8}"/>
              </a:ext>
            </a:extLst>
          </p:cNvPr>
          <p:cNvSpPr>
            <a:spLocks noGrp="1"/>
          </p:cNvSpPr>
          <p:nvPr>
            <p:ph type="ftr" sz="quarter" idx="11"/>
          </p:nvPr>
        </p:nvSpPr>
        <p:spPr>
          <a:xfrm>
            <a:off x="1627632" y="6472976"/>
            <a:ext cx="2239633" cy="136980"/>
          </a:xfrm>
        </p:spPr>
        <p:txBody>
          <a:bodyPr/>
          <a:lstStyle/>
          <a:p>
            <a:r>
              <a:rPr lang="en-CA"/>
              <a:t>Presentation Title</a:t>
            </a:r>
          </a:p>
        </p:txBody>
      </p:sp>
      <p:sp>
        <p:nvSpPr>
          <p:cNvPr id="5" name="Slide Number Placeholder 4">
            <a:extLst>
              <a:ext uri="{FF2B5EF4-FFF2-40B4-BE49-F238E27FC236}">
                <a16:creationId xmlns:a16="http://schemas.microsoft.com/office/drawing/2014/main" id="{B6307A8D-C599-481F-B9BC-AFFAB5C13C9C}"/>
              </a:ext>
            </a:extLst>
          </p:cNvPr>
          <p:cNvSpPr>
            <a:spLocks noGrp="1"/>
          </p:cNvSpPr>
          <p:nvPr>
            <p:ph type="sldNum" sz="quarter" idx="12"/>
          </p:nvPr>
        </p:nvSpPr>
        <p:spPr/>
        <p:txBody>
          <a:bodyPr/>
          <a:lstStyle/>
          <a:p>
            <a:fld id="{00E6A5BD-C011-4A45-AA3A-201790FB7F2B}" type="slidenum">
              <a:rPr lang="en-CA" smtClean="0"/>
              <a:t>9</a:t>
            </a:fld>
            <a:endParaRPr lang="en-CA"/>
          </a:p>
        </p:txBody>
      </p:sp>
      <p:sp>
        <p:nvSpPr>
          <p:cNvPr id="6" name="Title 5">
            <a:extLst>
              <a:ext uri="{FF2B5EF4-FFF2-40B4-BE49-F238E27FC236}">
                <a16:creationId xmlns:a16="http://schemas.microsoft.com/office/drawing/2014/main" id="{D53C5591-3FDA-4355-A558-772243B8CDD5}"/>
              </a:ext>
            </a:extLst>
          </p:cNvPr>
          <p:cNvSpPr>
            <a:spLocks noGrp="1"/>
          </p:cNvSpPr>
          <p:nvPr>
            <p:ph type="title"/>
          </p:nvPr>
        </p:nvSpPr>
        <p:spPr>
          <a:xfrm>
            <a:off x="1627188" y="222086"/>
            <a:ext cx="8997696" cy="914400"/>
          </a:xfrm>
        </p:spPr>
        <p:txBody>
          <a:bodyPr>
            <a:normAutofit/>
          </a:bodyPr>
          <a:lstStyle/>
          <a:p>
            <a:r>
              <a:rPr lang="en-US" dirty="0"/>
              <a:t>Cycle Identification</a:t>
            </a:r>
            <a:endParaRPr lang="en-US" sz="1800" dirty="0">
              <a:solidFill>
                <a:schemeClr val="tx2"/>
              </a:solidFill>
            </a:endParaRPr>
          </a:p>
        </p:txBody>
      </p:sp>
      <p:sp>
        <p:nvSpPr>
          <p:cNvPr id="7" name="Freeform 96">
            <a:extLst>
              <a:ext uri="{FF2B5EF4-FFF2-40B4-BE49-F238E27FC236}">
                <a16:creationId xmlns:a16="http://schemas.microsoft.com/office/drawing/2014/main" id="{DD5E5D40-A821-4A81-BF70-B60C8CA8907C}"/>
              </a:ext>
            </a:extLst>
          </p:cNvPr>
          <p:cNvSpPr>
            <a:spLocks noChangeAspect="1" noEditPoints="1"/>
          </p:cNvSpPr>
          <p:nvPr/>
        </p:nvSpPr>
        <p:spPr bwMode="auto">
          <a:xfrm>
            <a:off x="571499" y="296000"/>
            <a:ext cx="817685" cy="811374"/>
          </a:xfrm>
          <a:custGeom>
            <a:avLst/>
            <a:gdLst>
              <a:gd name="T0" fmla="*/ 192 w 384"/>
              <a:gd name="T1" fmla="*/ 0 h 381"/>
              <a:gd name="T2" fmla="*/ 0 w 384"/>
              <a:gd name="T3" fmla="*/ 55 h 381"/>
              <a:gd name="T4" fmla="*/ 0 w 384"/>
              <a:gd name="T5" fmla="*/ 301 h 381"/>
              <a:gd name="T6" fmla="*/ 18 w 384"/>
              <a:gd name="T7" fmla="*/ 351 h 381"/>
              <a:gd name="T8" fmla="*/ 367 w 384"/>
              <a:gd name="T9" fmla="*/ 351 h 381"/>
              <a:gd name="T10" fmla="*/ 384 w 384"/>
              <a:gd name="T11" fmla="*/ 301 h 381"/>
              <a:gd name="T12" fmla="*/ 384 w 384"/>
              <a:gd name="T13" fmla="*/ 55 h 381"/>
              <a:gd name="T14" fmla="*/ 345 w 384"/>
              <a:gd name="T15" fmla="*/ 146 h 381"/>
              <a:gd name="T16" fmla="*/ 325 w 384"/>
              <a:gd name="T17" fmla="*/ 161 h 381"/>
              <a:gd name="T18" fmla="*/ 306 w 384"/>
              <a:gd name="T19" fmla="*/ 135 h 381"/>
              <a:gd name="T20" fmla="*/ 331 w 384"/>
              <a:gd name="T21" fmla="*/ 121 h 381"/>
              <a:gd name="T22" fmla="*/ 318 w 384"/>
              <a:gd name="T23" fmla="*/ 56 h 381"/>
              <a:gd name="T24" fmla="*/ 340 w 384"/>
              <a:gd name="T25" fmla="*/ 75 h 381"/>
              <a:gd name="T26" fmla="*/ 320 w 384"/>
              <a:gd name="T27" fmla="*/ 97 h 381"/>
              <a:gd name="T28" fmla="*/ 300 w 384"/>
              <a:gd name="T29" fmla="*/ 77 h 381"/>
              <a:gd name="T30" fmla="*/ 353 w 384"/>
              <a:gd name="T31" fmla="*/ 268 h 381"/>
              <a:gd name="T32" fmla="*/ 325 w 384"/>
              <a:gd name="T33" fmla="*/ 262 h 381"/>
              <a:gd name="T34" fmla="*/ 202 w 384"/>
              <a:gd name="T35" fmla="*/ 109 h 381"/>
              <a:gd name="T36" fmla="*/ 90 w 384"/>
              <a:gd name="T37" fmla="*/ 250 h 381"/>
              <a:gd name="T38" fmla="*/ 76 w 384"/>
              <a:gd name="T39" fmla="*/ 275 h 381"/>
              <a:gd name="T40" fmla="*/ 345 w 384"/>
              <a:gd name="T41" fmla="*/ 292 h 381"/>
              <a:gd name="T42" fmla="*/ 64 w 384"/>
              <a:gd name="T43" fmla="*/ 316 h 381"/>
              <a:gd name="T44" fmla="*/ 52 w 384"/>
              <a:gd name="T45" fmla="*/ 59 h 381"/>
              <a:gd name="T46" fmla="*/ 76 w 384"/>
              <a:gd name="T47" fmla="*/ 78 h 381"/>
              <a:gd name="T48" fmla="*/ 96 w 384"/>
              <a:gd name="T49" fmla="*/ 101 h 381"/>
              <a:gd name="T50" fmla="*/ 76 w 384"/>
              <a:gd name="T51" fmla="*/ 118 h 381"/>
              <a:gd name="T52" fmla="*/ 109 w 384"/>
              <a:gd name="T53" fmla="*/ 156 h 381"/>
              <a:gd name="T54" fmla="*/ 104 w 384"/>
              <a:gd name="T55" fmla="*/ 149 h 381"/>
              <a:gd name="T56" fmla="*/ 134 w 384"/>
              <a:gd name="T57" fmla="*/ 124 h 381"/>
              <a:gd name="T58" fmla="*/ 244 w 384"/>
              <a:gd name="T59" fmla="*/ 120 h 381"/>
              <a:gd name="T60" fmla="*/ 279 w 384"/>
              <a:gd name="T61" fmla="*/ 185 h 381"/>
              <a:gd name="T62" fmla="*/ 311 w 384"/>
              <a:gd name="T63" fmla="*/ 209 h 381"/>
              <a:gd name="T64" fmla="*/ 303 w 384"/>
              <a:gd name="T65" fmla="*/ 215 h 381"/>
              <a:gd name="T66" fmla="*/ 350 w 384"/>
              <a:gd name="T67" fmla="*/ 251 h 381"/>
              <a:gd name="T68" fmla="*/ 268 w 384"/>
              <a:gd name="T69" fmla="*/ 247 h 381"/>
              <a:gd name="T70" fmla="*/ 248 w 384"/>
              <a:gd name="T71" fmla="*/ 263 h 381"/>
              <a:gd name="T72" fmla="*/ 229 w 384"/>
              <a:gd name="T73" fmla="*/ 237 h 381"/>
              <a:gd name="T74" fmla="*/ 254 w 384"/>
              <a:gd name="T75" fmla="*/ 223 h 381"/>
              <a:gd name="T76" fmla="*/ 204 w 384"/>
              <a:gd name="T77" fmla="*/ 254 h 381"/>
              <a:gd name="T78" fmla="*/ 179 w 384"/>
              <a:gd name="T79" fmla="*/ 265 h 381"/>
              <a:gd name="T80" fmla="*/ 166 w 384"/>
              <a:gd name="T81" fmla="*/ 239 h 381"/>
              <a:gd name="T82" fmla="*/ 193 w 384"/>
              <a:gd name="T83" fmla="*/ 228 h 381"/>
              <a:gd name="T84" fmla="*/ 149 w 384"/>
              <a:gd name="T85" fmla="*/ 221 h 381"/>
              <a:gd name="T86" fmla="*/ 123 w 384"/>
              <a:gd name="T87" fmla="*/ 210 h 381"/>
              <a:gd name="T88" fmla="*/ 133 w 384"/>
              <a:gd name="T89" fmla="*/ 183 h 381"/>
              <a:gd name="T90" fmla="*/ 159 w 384"/>
              <a:gd name="T91" fmla="*/ 1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81">
                <a:moveTo>
                  <a:pt x="367" y="29"/>
                </a:moveTo>
                <a:cubicBezTo>
                  <a:pt x="361" y="25"/>
                  <a:pt x="316" y="0"/>
                  <a:pt x="192" y="0"/>
                </a:cubicBezTo>
                <a:cubicBezTo>
                  <a:pt x="68" y="0"/>
                  <a:pt x="24" y="25"/>
                  <a:pt x="18" y="29"/>
                </a:cubicBezTo>
                <a:cubicBezTo>
                  <a:pt x="13" y="32"/>
                  <a:pt x="0" y="40"/>
                  <a:pt x="0" y="55"/>
                </a:cubicBezTo>
                <a:cubicBezTo>
                  <a:pt x="0" y="140"/>
                  <a:pt x="0" y="140"/>
                  <a:pt x="0" y="140"/>
                </a:cubicBezTo>
                <a:cubicBezTo>
                  <a:pt x="0" y="301"/>
                  <a:pt x="0" y="301"/>
                  <a:pt x="0" y="301"/>
                </a:cubicBezTo>
                <a:cubicBezTo>
                  <a:pt x="0" y="326"/>
                  <a:pt x="0" y="326"/>
                  <a:pt x="0" y="326"/>
                </a:cubicBezTo>
                <a:cubicBezTo>
                  <a:pt x="0" y="341"/>
                  <a:pt x="13" y="348"/>
                  <a:pt x="18" y="351"/>
                </a:cubicBezTo>
                <a:cubicBezTo>
                  <a:pt x="24" y="355"/>
                  <a:pt x="68" y="381"/>
                  <a:pt x="192" y="381"/>
                </a:cubicBezTo>
                <a:cubicBezTo>
                  <a:pt x="316" y="381"/>
                  <a:pt x="361" y="355"/>
                  <a:pt x="367" y="351"/>
                </a:cubicBezTo>
                <a:cubicBezTo>
                  <a:pt x="372" y="348"/>
                  <a:pt x="384" y="341"/>
                  <a:pt x="384" y="326"/>
                </a:cubicBezTo>
                <a:cubicBezTo>
                  <a:pt x="384" y="301"/>
                  <a:pt x="384" y="301"/>
                  <a:pt x="384" y="301"/>
                </a:cubicBezTo>
                <a:cubicBezTo>
                  <a:pt x="384" y="140"/>
                  <a:pt x="384" y="140"/>
                  <a:pt x="384" y="140"/>
                </a:cubicBezTo>
                <a:cubicBezTo>
                  <a:pt x="384" y="55"/>
                  <a:pt x="384" y="55"/>
                  <a:pt x="384" y="55"/>
                </a:cubicBezTo>
                <a:cubicBezTo>
                  <a:pt x="384" y="40"/>
                  <a:pt x="372" y="32"/>
                  <a:pt x="367" y="29"/>
                </a:cubicBezTo>
                <a:close/>
                <a:moveTo>
                  <a:pt x="345" y="146"/>
                </a:moveTo>
                <a:cubicBezTo>
                  <a:pt x="344" y="146"/>
                  <a:pt x="344" y="146"/>
                  <a:pt x="344" y="147"/>
                </a:cubicBezTo>
                <a:cubicBezTo>
                  <a:pt x="342" y="156"/>
                  <a:pt x="334" y="161"/>
                  <a:pt x="325" y="161"/>
                </a:cubicBezTo>
                <a:cubicBezTo>
                  <a:pt x="323" y="161"/>
                  <a:pt x="321" y="161"/>
                  <a:pt x="319" y="160"/>
                </a:cubicBezTo>
                <a:cubicBezTo>
                  <a:pt x="309" y="157"/>
                  <a:pt x="303" y="146"/>
                  <a:pt x="306" y="135"/>
                </a:cubicBezTo>
                <a:cubicBezTo>
                  <a:pt x="306" y="135"/>
                  <a:pt x="306" y="135"/>
                  <a:pt x="306" y="135"/>
                </a:cubicBezTo>
                <a:cubicBezTo>
                  <a:pt x="309" y="125"/>
                  <a:pt x="320" y="118"/>
                  <a:pt x="331" y="121"/>
                </a:cubicBezTo>
                <a:cubicBezTo>
                  <a:pt x="341" y="124"/>
                  <a:pt x="347" y="135"/>
                  <a:pt x="345" y="146"/>
                </a:cubicBezTo>
                <a:close/>
                <a:moveTo>
                  <a:pt x="318" y="56"/>
                </a:moveTo>
                <a:cubicBezTo>
                  <a:pt x="329" y="55"/>
                  <a:pt x="339" y="63"/>
                  <a:pt x="340" y="74"/>
                </a:cubicBezTo>
                <a:cubicBezTo>
                  <a:pt x="340" y="75"/>
                  <a:pt x="340" y="75"/>
                  <a:pt x="340" y="75"/>
                </a:cubicBezTo>
                <a:cubicBezTo>
                  <a:pt x="341" y="86"/>
                  <a:pt x="333" y="96"/>
                  <a:pt x="322" y="97"/>
                </a:cubicBezTo>
                <a:cubicBezTo>
                  <a:pt x="321" y="97"/>
                  <a:pt x="321" y="97"/>
                  <a:pt x="320" y="97"/>
                </a:cubicBezTo>
                <a:cubicBezTo>
                  <a:pt x="310" y="97"/>
                  <a:pt x="301" y="89"/>
                  <a:pt x="300" y="78"/>
                </a:cubicBezTo>
                <a:cubicBezTo>
                  <a:pt x="300" y="77"/>
                  <a:pt x="300" y="77"/>
                  <a:pt x="300" y="77"/>
                </a:cubicBezTo>
                <a:cubicBezTo>
                  <a:pt x="299" y="66"/>
                  <a:pt x="307" y="57"/>
                  <a:pt x="318" y="56"/>
                </a:cubicBezTo>
                <a:close/>
                <a:moveTo>
                  <a:pt x="353" y="268"/>
                </a:moveTo>
                <a:cubicBezTo>
                  <a:pt x="349" y="273"/>
                  <a:pt x="342" y="274"/>
                  <a:pt x="336" y="270"/>
                </a:cubicBezTo>
                <a:cubicBezTo>
                  <a:pt x="332" y="268"/>
                  <a:pt x="329" y="265"/>
                  <a:pt x="325" y="262"/>
                </a:cubicBezTo>
                <a:cubicBezTo>
                  <a:pt x="286" y="235"/>
                  <a:pt x="258" y="215"/>
                  <a:pt x="222" y="129"/>
                </a:cubicBezTo>
                <a:cubicBezTo>
                  <a:pt x="214" y="110"/>
                  <a:pt x="205" y="109"/>
                  <a:pt x="202" y="109"/>
                </a:cubicBezTo>
                <a:cubicBezTo>
                  <a:pt x="180" y="107"/>
                  <a:pt x="146" y="143"/>
                  <a:pt x="130" y="169"/>
                </a:cubicBezTo>
                <a:cubicBezTo>
                  <a:pt x="114" y="193"/>
                  <a:pt x="99" y="229"/>
                  <a:pt x="90" y="250"/>
                </a:cubicBezTo>
                <a:cubicBezTo>
                  <a:pt x="87" y="256"/>
                  <a:pt x="85" y="261"/>
                  <a:pt x="83" y="265"/>
                </a:cubicBezTo>
                <a:cubicBezTo>
                  <a:pt x="82" y="268"/>
                  <a:pt x="80" y="273"/>
                  <a:pt x="76" y="275"/>
                </a:cubicBezTo>
                <a:cubicBezTo>
                  <a:pt x="76" y="292"/>
                  <a:pt x="76" y="292"/>
                  <a:pt x="76" y="292"/>
                </a:cubicBezTo>
                <a:cubicBezTo>
                  <a:pt x="345" y="292"/>
                  <a:pt x="345" y="292"/>
                  <a:pt x="345" y="292"/>
                </a:cubicBezTo>
                <a:cubicBezTo>
                  <a:pt x="345" y="292"/>
                  <a:pt x="355" y="303"/>
                  <a:pt x="345" y="316"/>
                </a:cubicBezTo>
                <a:cubicBezTo>
                  <a:pt x="64" y="316"/>
                  <a:pt x="64" y="316"/>
                  <a:pt x="64" y="316"/>
                </a:cubicBezTo>
                <a:cubicBezTo>
                  <a:pt x="57" y="316"/>
                  <a:pt x="52" y="310"/>
                  <a:pt x="52" y="304"/>
                </a:cubicBezTo>
                <a:cubicBezTo>
                  <a:pt x="52" y="59"/>
                  <a:pt x="52" y="59"/>
                  <a:pt x="52" y="59"/>
                </a:cubicBezTo>
                <a:cubicBezTo>
                  <a:pt x="52" y="59"/>
                  <a:pt x="63" y="52"/>
                  <a:pt x="76" y="59"/>
                </a:cubicBezTo>
                <a:cubicBezTo>
                  <a:pt x="76" y="78"/>
                  <a:pt x="76" y="78"/>
                  <a:pt x="76" y="78"/>
                </a:cubicBezTo>
                <a:cubicBezTo>
                  <a:pt x="76" y="78"/>
                  <a:pt x="79" y="78"/>
                  <a:pt x="80" y="78"/>
                </a:cubicBezTo>
                <a:cubicBezTo>
                  <a:pt x="91" y="80"/>
                  <a:pt x="98" y="90"/>
                  <a:pt x="96" y="101"/>
                </a:cubicBezTo>
                <a:cubicBezTo>
                  <a:pt x="95" y="111"/>
                  <a:pt x="86" y="118"/>
                  <a:pt x="77" y="118"/>
                </a:cubicBezTo>
                <a:cubicBezTo>
                  <a:pt x="76" y="118"/>
                  <a:pt x="76" y="118"/>
                  <a:pt x="76" y="118"/>
                </a:cubicBezTo>
                <a:cubicBezTo>
                  <a:pt x="76" y="221"/>
                  <a:pt x="76" y="221"/>
                  <a:pt x="76" y="221"/>
                </a:cubicBezTo>
                <a:cubicBezTo>
                  <a:pt x="85" y="200"/>
                  <a:pt x="97" y="175"/>
                  <a:pt x="109" y="156"/>
                </a:cubicBezTo>
                <a:cubicBezTo>
                  <a:pt x="107" y="154"/>
                  <a:pt x="105" y="152"/>
                  <a:pt x="104" y="149"/>
                </a:cubicBezTo>
                <a:cubicBezTo>
                  <a:pt x="104" y="149"/>
                  <a:pt x="104" y="149"/>
                  <a:pt x="104" y="149"/>
                </a:cubicBezTo>
                <a:cubicBezTo>
                  <a:pt x="99" y="139"/>
                  <a:pt x="103" y="127"/>
                  <a:pt x="113" y="122"/>
                </a:cubicBezTo>
                <a:cubicBezTo>
                  <a:pt x="120" y="118"/>
                  <a:pt x="128" y="120"/>
                  <a:pt x="134" y="124"/>
                </a:cubicBezTo>
                <a:cubicBezTo>
                  <a:pt x="152" y="105"/>
                  <a:pt x="178" y="83"/>
                  <a:pt x="204" y="85"/>
                </a:cubicBezTo>
                <a:cubicBezTo>
                  <a:pt x="216" y="86"/>
                  <a:pt x="232" y="93"/>
                  <a:pt x="244" y="120"/>
                </a:cubicBezTo>
                <a:cubicBezTo>
                  <a:pt x="256" y="149"/>
                  <a:pt x="267" y="170"/>
                  <a:pt x="278" y="186"/>
                </a:cubicBezTo>
                <a:cubicBezTo>
                  <a:pt x="279" y="185"/>
                  <a:pt x="279" y="185"/>
                  <a:pt x="279" y="185"/>
                </a:cubicBezTo>
                <a:cubicBezTo>
                  <a:pt x="285" y="176"/>
                  <a:pt x="298" y="175"/>
                  <a:pt x="307" y="181"/>
                </a:cubicBezTo>
                <a:cubicBezTo>
                  <a:pt x="315" y="188"/>
                  <a:pt x="317" y="200"/>
                  <a:pt x="311" y="209"/>
                </a:cubicBezTo>
                <a:cubicBezTo>
                  <a:pt x="310" y="210"/>
                  <a:pt x="310" y="210"/>
                  <a:pt x="310" y="210"/>
                </a:cubicBezTo>
                <a:cubicBezTo>
                  <a:pt x="308" y="212"/>
                  <a:pt x="306" y="214"/>
                  <a:pt x="303" y="215"/>
                </a:cubicBezTo>
                <a:cubicBezTo>
                  <a:pt x="314" y="225"/>
                  <a:pt x="326" y="233"/>
                  <a:pt x="339" y="243"/>
                </a:cubicBezTo>
                <a:cubicBezTo>
                  <a:pt x="343" y="245"/>
                  <a:pt x="346" y="248"/>
                  <a:pt x="350" y="251"/>
                </a:cubicBezTo>
                <a:cubicBezTo>
                  <a:pt x="356" y="255"/>
                  <a:pt x="357" y="262"/>
                  <a:pt x="353" y="268"/>
                </a:cubicBezTo>
                <a:close/>
                <a:moveTo>
                  <a:pt x="268" y="247"/>
                </a:moveTo>
                <a:cubicBezTo>
                  <a:pt x="268" y="247"/>
                  <a:pt x="267" y="248"/>
                  <a:pt x="267" y="248"/>
                </a:cubicBezTo>
                <a:cubicBezTo>
                  <a:pt x="265" y="257"/>
                  <a:pt x="257" y="263"/>
                  <a:pt x="248" y="263"/>
                </a:cubicBezTo>
                <a:cubicBezTo>
                  <a:pt x="246" y="263"/>
                  <a:pt x="244" y="262"/>
                  <a:pt x="242" y="262"/>
                </a:cubicBezTo>
                <a:cubicBezTo>
                  <a:pt x="232" y="259"/>
                  <a:pt x="226" y="247"/>
                  <a:pt x="229" y="237"/>
                </a:cubicBezTo>
                <a:cubicBezTo>
                  <a:pt x="229" y="237"/>
                  <a:pt x="229" y="237"/>
                  <a:pt x="229" y="237"/>
                </a:cubicBezTo>
                <a:cubicBezTo>
                  <a:pt x="232" y="226"/>
                  <a:pt x="243" y="220"/>
                  <a:pt x="254" y="223"/>
                </a:cubicBezTo>
                <a:cubicBezTo>
                  <a:pt x="264" y="226"/>
                  <a:pt x="270" y="236"/>
                  <a:pt x="268" y="247"/>
                </a:cubicBezTo>
                <a:close/>
                <a:moveTo>
                  <a:pt x="204" y="254"/>
                </a:moveTo>
                <a:cubicBezTo>
                  <a:pt x="201" y="262"/>
                  <a:pt x="194" y="267"/>
                  <a:pt x="186" y="267"/>
                </a:cubicBezTo>
                <a:cubicBezTo>
                  <a:pt x="183" y="267"/>
                  <a:pt x="181" y="266"/>
                  <a:pt x="179" y="265"/>
                </a:cubicBezTo>
                <a:cubicBezTo>
                  <a:pt x="178" y="265"/>
                  <a:pt x="178" y="265"/>
                  <a:pt x="178" y="265"/>
                </a:cubicBezTo>
                <a:cubicBezTo>
                  <a:pt x="168" y="261"/>
                  <a:pt x="162" y="250"/>
                  <a:pt x="166" y="239"/>
                </a:cubicBezTo>
                <a:cubicBezTo>
                  <a:pt x="170" y="229"/>
                  <a:pt x="182" y="224"/>
                  <a:pt x="192" y="228"/>
                </a:cubicBezTo>
                <a:cubicBezTo>
                  <a:pt x="193" y="228"/>
                  <a:pt x="193" y="228"/>
                  <a:pt x="193" y="228"/>
                </a:cubicBezTo>
                <a:cubicBezTo>
                  <a:pt x="203" y="232"/>
                  <a:pt x="208" y="243"/>
                  <a:pt x="204" y="254"/>
                </a:cubicBezTo>
                <a:close/>
                <a:moveTo>
                  <a:pt x="149" y="221"/>
                </a:moveTo>
                <a:cubicBezTo>
                  <a:pt x="146" y="222"/>
                  <a:pt x="144" y="222"/>
                  <a:pt x="141" y="222"/>
                </a:cubicBezTo>
                <a:cubicBezTo>
                  <a:pt x="133" y="222"/>
                  <a:pt x="126" y="218"/>
                  <a:pt x="123" y="210"/>
                </a:cubicBezTo>
                <a:cubicBezTo>
                  <a:pt x="122" y="209"/>
                  <a:pt x="122" y="209"/>
                  <a:pt x="122" y="209"/>
                </a:cubicBezTo>
                <a:cubicBezTo>
                  <a:pt x="118" y="199"/>
                  <a:pt x="123" y="187"/>
                  <a:pt x="133" y="183"/>
                </a:cubicBezTo>
                <a:cubicBezTo>
                  <a:pt x="143" y="179"/>
                  <a:pt x="155" y="184"/>
                  <a:pt x="159" y="194"/>
                </a:cubicBezTo>
                <a:cubicBezTo>
                  <a:pt x="159" y="195"/>
                  <a:pt x="159" y="195"/>
                  <a:pt x="159" y="195"/>
                </a:cubicBezTo>
                <a:cubicBezTo>
                  <a:pt x="164" y="205"/>
                  <a:pt x="159" y="216"/>
                  <a:pt x="149" y="221"/>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13" name="Picture 12">
            <a:extLst>
              <a:ext uri="{FF2B5EF4-FFF2-40B4-BE49-F238E27FC236}">
                <a16:creationId xmlns:a16="http://schemas.microsoft.com/office/drawing/2014/main" id="{3E02DD6B-A893-4F78-A983-F9B375084BC1}"/>
              </a:ext>
            </a:extLst>
          </p:cNvPr>
          <p:cNvPicPr>
            <a:picLocks noChangeAspect="1"/>
          </p:cNvPicPr>
          <p:nvPr/>
        </p:nvPicPr>
        <p:blipFill rotWithShape="1">
          <a:blip r:embed="rId2"/>
          <a:srcRect b="4516"/>
          <a:stretch/>
        </p:blipFill>
        <p:spPr>
          <a:xfrm>
            <a:off x="1836553" y="4216717"/>
            <a:ext cx="3738766" cy="2008080"/>
          </a:xfrm>
          <a:prstGeom prst="rect">
            <a:avLst/>
          </a:prstGeom>
        </p:spPr>
      </p:pic>
      <p:pic>
        <p:nvPicPr>
          <p:cNvPr id="14" name="Picture 13">
            <a:extLst>
              <a:ext uri="{FF2B5EF4-FFF2-40B4-BE49-F238E27FC236}">
                <a16:creationId xmlns:a16="http://schemas.microsoft.com/office/drawing/2014/main" id="{2565D48B-457C-410B-82B6-5F1845AAF3C5}"/>
              </a:ext>
            </a:extLst>
          </p:cNvPr>
          <p:cNvPicPr>
            <a:picLocks noChangeAspect="1"/>
          </p:cNvPicPr>
          <p:nvPr/>
        </p:nvPicPr>
        <p:blipFill rotWithShape="1">
          <a:blip r:embed="rId3"/>
          <a:srcRect b="4660"/>
          <a:stretch/>
        </p:blipFill>
        <p:spPr>
          <a:xfrm>
            <a:off x="7669610" y="4310850"/>
            <a:ext cx="3744388" cy="2008080"/>
          </a:xfrm>
          <a:prstGeom prst="rect">
            <a:avLst/>
          </a:prstGeom>
        </p:spPr>
      </p:pic>
      <p:pic>
        <p:nvPicPr>
          <p:cNvPr id="15" name="Picture 14">
            <a:extLst>
              <a:ext uri="{FF2B5EF4-FFF2-40B4-BE49-F238E27FC236}">
                <a16:creationId xmlns:a16="http://schemas.microsoft.com/office/drawing/2014/main" id="{FC0EEE41-B72D-437F-BA76-17C8DEF455D3}"/>
              </a:ext>
            </a:extLst>
          </p:cNvPr>
          <p:cNvPicPr>
            <a:picLocks noChangeAspect="1"/>
          </p:cNvPicPr>
          <p:nvPr/>
        </p:nvPicPr>
        <p:blipFill rotWithShape="1">
          <a:blip r:embed="rId4"/>
          <a:srcRect b="6614"/>
          <a:stretch/>
        </p:blipFill>
        <p:spPr>
          <a:xfrm>
            <a:off x="1949320" y="1290453"/>
            <a:ext cx="7986402" cy="1743290"/>
          </a:xfrm>
          <a:prstGeom prst="rect">
            <a:avLst/>
          </a:prstGeom>
        </p:spPr>
      </p:pic>
      <p:cxnSp>
        <p:nvCxnSpPr>
          <p:cNvPr id="16" name="Straight Arrow Connector 15">
            <a:extLst>
              <a:ext uri="{FF2B5EF4-FFF2-40B4-BE49-F238E27FC236}">
                <a16:creationId xmlns:a16="http://schemas.microsoft.com/office/drawing/2014/main" id="{2826C6ED-0662-4D3B-B278-F886A8468DC1}"/>
              </a:ext>
            </a:extLst>
          </p:cNvPr>
          <p:cNvCxnSpPr>
            <a:stCxn id="15" idx="2"/>
            <a:endCxn id="13" idx="0"/>
          </p:cNvCxnSpPr>
          <p:nvPr/>
        </p:nvCxnSpPr>
        <p:spPr>
          <a:xfrm flipH="1">
            <a:off x="3705936" y="3033743"/>
            <a:ext cx="2236585" cy="1182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28DF08-5E6E-42AE-AAF7-AA4722C8C5A4}"/>
              </a:ext>
            </a:extLst>
          </p:cNvPr>
          <p:cNvCxnSpPr>
            <a:cxnSpLocks/>
            <a:stCxn id="15" idx="2"/>
            <a:endCxn id="14" idx="0"/>
          </p:cNvCxnSpPr>
          <p:nvPr/>
        </p:nvCxnSpPr>
        <p:spPr>
          <a:xfrm>
            <a:off x="5942521" y="3033743"/>
            <a:ext cx="3599283" cy="1277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D03FC1F-8CCF-4379-8726-D9ED72C80B21}"/>
              </a:ext>
            </a:extLst>
          </p:cNvPr>
          <p:cNvPicPr>
            <a:picLocks noChangeAspect="1"/>
          </p:cNvPicPr>
          <p:nvPr/>
        </p:nvPicPr>
        <p:blipFill>
          <a:blip r:embed="rId5"/>
          <a:stretch>
            <a:fillRect/>
          </a:stretch>
        </p:blipFill>
        <p:spPr>
          <a:xfrm>
            <a:off x="11359011" y="14840"/>
            <a:ext cx="801693" cy="408467"/>
          </a:xfrm>
          <a:prstGeom prst="rect">
            <a:avLst/>
          </a:prstGeom>
        </p:spPr>
      </p:pic>
    </p:spTree>
    <p:extLst>
      <p:ext uri="{BB962C8B-B14F-4D97-AF65-F5344CB8AC3E}">
        <p14:creationId xmlns:p14="http://schemas.microsoft.com/office/powerpoint/2010/main" val="797534304"/>
      </p:ext>
    </p:extLst>
  </p:cSld>
  <p:clrMapOvr>
    <a:masterClrMapping/>
  </p:clrMapOvr>
</p:sld>
</file>

<file path=ppt/theme/theme1.xml><?xml version="1.0" encoding="utf-8"?>
<a:theme xmlns:a="http://schemas.openxmlformats.org/drawingml/2006/main" name="GE">
  <a:themeElements>
    <a:clrScheme name="GE Colors">
      <a:dk1>
        <a:srgbClr val="63666A"/>
      </a:dk1>
      <a:lt1>
        <a:sysClr val="window" lastClr="FFFFFF"/>
      </a:lt1>
      <a:dk2>
        <a:srgbClr val="B1B3B3"/>
      </a:dk2>
      <a:lt2>
        <a:srgbClr val="F0F0F0"/>
      </a:lt2>
      <a:accent1>
        <a:srgbClr val="005EB8"/>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3473</TotalTime>
  <Words>424</Words>
  <Application>Microsoft Office PowerPoint</Application>
  <PresentationFormat>Widescreen</PresentationFormat>
  <Paragraphs>142</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GE Inspira Sans</vt:lpstr>
      <vt:lpstr>Wingdings 3</vt:lpstr>
      <vt:lpstr>GE</vt:lpstr>
      <vt:lpstr>IIOT GE Healthcare Manufacturing – Machine Data Processing</vt:lpstr>
      <vt:lpstr>Business Case</vt:lpstr>
      <vt:lpstr>MES Based Reports </vt:lpstr>
      <vt:lpstr>High Level Architecture</vt:lpstr>
      <vt:lpstr>Tableau (Self-Service) Usage</vt:lpstr>
      <vt:lpstr>2019 Planned Capabilities</vt:lpstr>
      <vt:lpstr>High Level Architecture – Machine Data</vt:lpstr>
      <vt:lpstr>Visualize Live Data</vt:lpstr>
      <vt:lpstr>Cycle Identification</vt:lpstr>
      <vt:lpstr>Cycle Phase Breakdown</vt:lpstr>
      <vt:lpstr>Machine and Process Data Correlation</vt:lpstr>
      <vt:lpstr>Alerting For Anomalies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Brilliant Performance Analytics Current and Planned Capabilities</dc:title>
  <dc:creator>Staszeczka, Sebastian (GE Healthcare)</dc:creator>
  <dc:description>Version 1.08
Job 1437
August 25, 2016</dc:description>
  <cp:lastModifiedBy>Pinho, Valter (GE Digital)</cp:lastModifiedBy>
  <cp:revision>48</cp:revision>
  <dcterms:created xsi:type="dcterms:W3CDTF">2018-10-18T16:12:09Z</dcterms:created>
  <dcterms:modified xsi:type="dcterms:W3CDTF">2018-11-20T21:31:23Z</dcterms:modified>
</cp:coreProperties>
</file>